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3" r:id="rId1"/>
  </p:sldMasterIdLst>
  <p:notesMasterIdLst>
    <p:notesMasterId r:id="rId24"/>
  </p:notesMasterIdLst>
  <p:handoutMasterIdLst>
    <p:handoutMasterId r:id="rId25"/>
  </p:handoutMasterIdLst>
  <p:sldIdLst>
    <p:sldId id="256" r:id="rId2"/>
    <p:sldId id="273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0" r:id="rId16"/>
    <p:sldId id="311" r:id="rId17"/>
    <p:sldId id="312" r:id="rId18"/>
    <p:sldId id="313" r:id="rId19"/>
    <p:sldId id="314" r:id="rId20"/>
    <p:sldId id="315" r:id="rId21"/>
    <p:sldId id="316" r:id="rId22"/>
    <p:sldId id="31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ight Theme Variant" id="{AC4A2B13-EFD3-4C89-80BF-F98536D478BE}">
          <p14:sldIdLst>
            <p14:sldId id="256"/>
            <p14:sldId id="273"/>
            <p14:sldId id="298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E6E6"/>
    <a:srgbClr val="262626"/>
    <a:srgbClr val="9D6A89"/>
    <a:srgbClr val="D6DCE4"/>
    <a:srgbClr val="727865"/>
    <a:srgbClr val="F24333"/>
    <a:srgbClr val="212121"/>
    <a:srgbClr val="000000"/>
    <a:srgbClr val="E6E6E6"/>
    <a:srgbClr val="F3E9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890" autoAdjust="0"/>
    <p:restoredTop sz="94762"/>
  </p:normalViewPr>
  <p:slideViewPr>
    <p:cSldViewPr snapToGrid="0">
      <p:cViewPr varScale="1">
        <p:scale>
          <a:sx n="120" d="100"/>
          <a:sy n="120" d="100"/>
        </p:scale>
        <p:origin x="20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4" d="100"/>
          <a:sy n="64" d="100"/>
        </p:scale>
        <p:origin x="3115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08233-B485-400F-A21A-5E5CA84E124F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74110F-5033-4BA6-8ACA-79643A0411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4095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ADE811-947F-4712-BC81-7126D7183B09}" type="datetimeFigureOut">
              <a:rPr lang="en-US" smtClean="0"/>
              <a:t>10/23/22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BD8C5-5802-43B6-A40F-7894053236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24958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bg2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249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443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&amp; Description"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89"/>
          <p:cNvSpPr/>
          <p:nvPr userDrawn="1"/>
        </p:nvSpPr>
        <p:spPr>
          <a:xfrm>
            <a:off x="6096000" y="33"/>
            <a:ext cx="6096000" cy="6858000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endParaRPr sz="240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lIns="68575" tIns="68575" rIns="68575" bIns="68575" anchor="b" anchorCtr="0">
            <a:normAutofit/>
          </a:bodyPr>
          <a:lstStyle>
            <a:lvl1pPr lvl="0" algn="ctr" rtl="0">
              <a:spcBef>
                <a:spcPts val="0"/>
              </a:spcBef>
              <a:buSzPct val="100000"/>
              <a:defRPr sz="4800">
                <a:solidFill>
                  <a:schemeClr val="bg2"/>
                </a:solidFill>
              </a:defRPr>
            </a:lvl1pPr>
            <a:lvl2pPr lvl="1" algn="ctr" rtl="0">
              <a:spcBef>
                <a:spcPts val="0"/>
              </a:spcBef>
              <a:buSzPct val="100000"/>
              <a:defRPr sz="5600"/>
            </a:lvl2pPr>
            <a:lvl3pPr lvl="2" algn="ctr" rtl="0">
              <a:spcBef>
                <a:spcPts val="0"/>
              </a:spcBef>
              <a:buSzPct val="100000"/>
              <a:defRPr sz="5600"/>
            </a:lvl3pPr>
            <a:lvl4pPr lvl="3" algn="ctr" rtl="0">
              <a:spcBef>
                <a:spcPts val="0"/>
              </a:spcBef>
              <a:buSzPct val="100000"/>
              <a:defRPr sz="5600"/>
            </a:lvl4pPr>
            <a:lvl5pPr lvl="4" algn="ctr" rtl="0">
              <a:spcBef>
                <a:spcPts val="0"/>
              </a:spcBef>
              <a:buSzPct val="100000"/>
              <a:defRPr sz="5600"/>
            </a:lvl5pPr>
            <a:lvl6pPr lvl="5" algn="ctr" rtl="0">
              <a:spcBef>
                <a:spcPts val="0"/>
              </a:spcBef>
              <a:buSzPct val="100000"/>
              <a:defRPr sz="5600"/>
            </a:lvl6pPr>
            <a:lvl7pPr lvl="6" algn="ctr" rtl="0">
              <a:spcBef>
                <a:spcPts val="0"/>
              </a:spcBef>
              <a:buSzPct val="100000"/>
              <a:defRPr sz="5600"/>
            </a:lvl7pPr>
            <a:lvl8pPr lvl="7" algn="ctr" rtl="0">
              <a:spcBef>
                <a:spcPts val="0"/>
              </a:spcBef>
              <a:buSzPct val="100000"/>
              <a:defRPr sz="5600"/>
            </a:lvl8pPr>
            <a:lvl9pPr lvl="8" algn="ctr" rtl="0">
              <a:spcBef>
                <a:spcPts val="0"/>
              </a:spcBef>
              <a:buSzPct val="100000"/>
              <a:defRPr sz="5600"/>
            </a:lvl9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91" name="Shape 91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lIns="68575" tIns="68575" rIns="68575" bIns="6857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400">
                <a:solidFill>
                  <a:schemeClr val="bg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r>
              <a:rPr lang="en-US"/>
              <a:t>Click to edit Master subtitle style</a:t>
            </a:r>
            <a:endParaRPr dirty="0"/>
          </a:p>
        </p:txBody>
      </p:sp>
      <p:sp>
        <p:nvSpPr>
          <p:cNvPr id="92" name="Shape 92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6000" cy="4926800"/>
          </a:xfrm>
          <a:prstGeom prst="rect">
            <a:avLst/>
          </a:prstGeom>
        </p:spPr>
        <p:txBody>
          <a:bodyPr lIns="68575" tIns="68575" rIns="68575" bIns="68575" anchor="ctr" anchorCtr="0">
            <a:normAutofit/>
          </a:bodyPr>
          <a:lstStyle>
            <a:lvl1pPr marL="457200" lvl="0" indent="-457200" rtl="0">
              <a:spcBef>
                <a:spcPts val="0"/>
              </a:spcBef>
              <a:buClr>
                <a:schemeClr val="dk1"/>
              </a:buClr>
              <a:buFont typeface="+mj-lt"/>
              <a:buAutoNum type="arabicPeriod"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49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lIns="68575" tIns="34275" rIns="68575" bIns="34275" anchor="ctr" anchorCtr="0">
            <a:noAutofit/>
          </a:bodyPr>
          <a:lstStyle/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Shape 27"/>
          <p:cNvSpPr txBox="1">
            <a:spLocks noGrp="1"/>
          </p:cNvSpPr>
          <p:nvPr>
            <p:ph type="dt" idx="10"/>
          </p:nvPr>
        </p:nvSpPr>
        <p:spPr>
          <a:xfrm>
            <a:off x="838200" y="6356349"/>
            <a:ext cx="2743200" cy="36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bg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457189" marR="0" lvl="1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  <p:sp>
        <p:nvSpPr>
          <p:cNvPr id="10" name="Shape 28"/>
          <p:cNvSpPr txBox="1">
            <a:spLocks noGrp="1"/>
          </p:cNvSpPr>
          <p:nvPr>
            <p:ph type="ftr" idx="11"/>
          </p:nvPr>
        </p:nvSpPr>
        <p:spPr>
          <a:xfrm>
            <a:off x="4038600" y="6356349"/>
            <a:ext cx="4114800" cy="365200"/>
          </a:xfrm>
          <a:prstGeom prst="rect">
            <a:avLst/>
          </a:prstGeom>
          <a:noFill/>
          <a:ln>
            <a:noFill/>
          </a:ln>
        </p:spPr>
        <p:txBody>
          <a:bodyPr lIns="68575" tIns="68575" rIns="68575" bIns="6857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457189" marR="0" lvl="1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377" marR="0" lvl="2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566" marR="0" lvl="3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754" marR="0" lvl="4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5943" marR="0" lvl="5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131" marR="0" lvl="6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320" marR="0" lvl="7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509" marR="0" lvl="8" indent="0" algn="l" rtl="0">
              <a:spcBef>
                <a:spcPts val="0"/>
              </a:spcBef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57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8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119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044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369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566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Lato" panose="020F0502020204030203" pitchFamily="34" charset="0"/>
              </a:defRPr>
            </a:lvl1pPr>
          </a:lstStyle>
          <a:p>
            <a:fld id="{95522478-77B2-4A0F-BCB0-D46F30022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123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6" r:id="rId2"/>
    <p:sldLayoutId id="2147483726" r:id="rId3"/>
    <p:sldLayoutId id="2147483715" r:id="rId4"/>
    <p:sldLayoutId id="2147483717" r:id="rId5"/>
    <p:sldLayoutId id="2147483718" r:id="rId6"/>
    <p:sldLayoutId id="2147483719" r:id="rId7"/>
    <p:sldLayoutId id="2147483720" r:id="rId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kern="1200">
          <a:solidFill>
            <a:schemeClr val="tx1">
              <a:lumMod val="85000"/>
              <a:lumOff val="15000"/>
            </a:schemeClr>
          </a:solidFill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Lato" panose="020F050202020403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firebase.google.com/docs/database/android/read-and-write?utm_source=studio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firebase.google.com/docs/android/setup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9905" y="1122363"/>
            <a:ext cx="10592317" cy="2387600"/>
          </a:xfrm>
        </p:spPr>
        <p:txBody>
          <a:bodyPr>
            <a:normAutofit/>
          </a:bodyPr>
          <a:lstStyle/>
          <a:p>
            <a:r>
              <a:rPr lang="en-US" sz="4800" dirty="0"/>
              <a:t>Realtime Databases and Authentications</a:t>
            </a:r>
            <a:endParaRPr lang="en-US" sz="4800" b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774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defTabSz="914353">
              <a:defRPr/>
            </a:pPr>
            <a:r>
              <a:rPr lang="en-US" dirty="0">
                <a:ea typeface="+mj-ea"/>
                <a:cs typeface="+mj-cs"/>
              </a:rPr>
              <a:t>Writing Firebase data</a:t>
            </a:r>
            <a:br>
              <a:rPr lang="en-US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447" y="1252248"/>
            <a:ext cx="8228707" cy="4525119"/>
          </a:xfrm>
        </p:spPr>
        <p:txBody>
          <a:bodyPr rtlCol="0">
            <a:normAutofit fontScale="92500" lnSpcReduction="20000"/>
          </a:bodyPr>
          <a:lstStyle/>
          <a:p>
            <a:pPr marL="0" indent="0" defTabSz="914353">
              <a:buNone/>
              <a:defRPr/>
            </a:pPr>
            <a:r>
              <a:rPr lang="en-US" sz="1828" dirty="0">
                <a:solidFill>
                  <a:srgbClr val="FF0000"/>
                </a:solidFill>
              </a:rPr>
              <a:t>// create a key/value pairing</a:t>
            </a:r>
          </a:p>
          <a:p>
            <a:pPr marL="0" indent="0" defTabSz="914353">
              <a:buNone/>
              <a:defRPr/>
            </a:pPr>
            <a:r>
              <a:rPr lang="en-US" sz="2109" dirty="0" err="1">
                <a:solidFill>
                  <a:srgbClr val="FF0000"/>
                </a:solidFill>
              </a:rPr>
              <a:t>val</a:t>
            </a:r>
            <a:r>
              <a:rPr lang="en-US" sz="2109" dirty="0">
                <a:solidFill>
                  <a:srgbClr val="FF0000"/>
                </a:solidFill>
              </a:rPr>
              <a:t> fb = </a:t>
            </a:r>
            <a:r>
              <a:rPr lang="en-US" sz="2109" dirty="0" err="1">
                <a:solidFill>
                  <a:srgbClr val="FF0000"/>
                </a:solidFill>
              </a:rPr>
              <a:t>FirebaseDatabase.getInstance</a:t>
            </a:r>
            <a:r>
              <a:rPr lang="en-US" sz="2109" dirty="0">
                <a:solidFill>
                  <a:srgbClr val="FF0000"/>
                </a:solidFill>
              </a:rPr>
              <a:t>().</a:t>
            </a:r>
            <a:r>
              <a:rPr lang="en-US" sz="2109" dirty="0" err="1">
                <a:solidFill>
                  <a:srgbClr val="FF0000"/>
                </a:solidFill>
              </a:rPr>
              <a:t>getReference</a:t>
            </a:r>
            <a:r>
              <a:rPr lang="en-US" sz="2109" dirty="0">
                <a:solidFill>
                  <a:srgbClr val="FF0000"/>
                </a:solidFill>
              </a:rPr>
              <a:t>();</a:t>
            </a:r>
          </a:p>
          <a:p>
            <a:pPr marL="0" indent="0" defTabSz="914353">
              <a:buNone/>
              <a:defRPr/>
            </a:pPr>
            <a:r>
              <a:rPr lang="en-US" sz="2109" dirty="0" err="1">
                <a:solidFill>
                  <a:srgbClr val="FF0000"/>
                </a:solidFill>
              </a:rPr>
              <a:t>fb.child</a:t>
            </a:r>
            <a:r>
              <a:rPr lang="en-US" sz="2109" dirty="0">
                <a:solidFill>
                  <a:srgbClr val="FF0000"/>
                </a:solidFill>
              </a:rPr>
              <a:t>("name").</a:t>
            </a:r>
            <a:r>
              <a:rPr lang="en-US" sz="2109" dirty="0" err="1">
                <a:solidFill>
                  <a:srgbClr val="FF0000"/>
                </a:solidFill>
              </a:rPr>
              <a:t>setValue</a:t>
            </a:r>
            <a:r>
              <a:rPr lang="en-US" sz="2109" dirty="0">
                <a:solidFill>
                  <a:srgbClr val="FF0000"/>
                </a:solidFill>
              </a:rPr>
              <a:t>(value);</a:t>
            </a:r>
          </a:p>
          <a:p>
            <a:pPr marL="0" indent="0" defTabSz="914353">
              <a:buNone/>
              <a:defRPr/>
            </a:pPr>
            <a:endParaRPr lang="en-US" dirty="0">
              <a:ea typeface="+mn-ea"/>
              <a:cs typeface="+mn-cs"/>
            </a:endParaRPr>
          </a:p>
          <a:p>
            <a:pPr marL="0" indent="0" defTabSz="914353">
              <a:buNone/>
              <a:defRPr/>
            </a:pPr>
            <a:endParaRPr lang="en-US" dirty="0">
              <a:ea typeface="+mn-ea"/>
              <a:cs typeface="+mn-cs"/>
            </a:endParaRPr>
          </a:p>
          <a:p>
            <a:pPr marL="0" indent="0" defTabSz="914353">
              <a:buNone/>
              <a:defRPr/>
            </a:pPr>
            <a:endParaRPr lang="en-US" dirty="0">
              <a:ea typeface="+mn-ea"/>
              <a:cs typeface="+mn-cs"/>
            </a:endParaRP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Firebase stores data as key/value pairs</a:t>
            </a: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the keys are strings representing data object names</a:t>
            </a: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the values can be one of many types:</a:t>
            </a: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Boolean, Long, Double, List, Map&lt;String, Object&gt;</a:t>
            </a: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think of Firebase as a </a:t>
            </a:r>
            <a:r>
              <a:rPr lang="en-US" dirty="0" err="1">
                <a:ea typeface="+mn-ea"/>
                <a:cs typeface="+mn-cs"/>
              </a:rPr>
              <a:t>HashMap</a:t>
            </a:r>
            <a:r>
              <a:rPr lang="en-US" dirty="0">
                <a:ea typeface="+mn-ea"/>
                <a:cs typeface="+mn-cs"/>
              </a:rPr>
              <a:t> on steroids in the cloud</a:t>
            </a:r>
          </a:p>
          <a:p>
            <a:pPr marL="342882" indent="-228588" defTabSz="914353">
              <a:defRPr/>
            </a:pPr>
            <a:endParaRPr lang="en-US" dirty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34801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defTabSz="914353">
              <a:defRPr/>
            </a:pPr>
            <a:r>
              <a:rPr lang="en-US" dirty="0" err="1">
                <a:ea typeface="+mj-ea"/>
                <a:cs typeface="+mj-cs"/>
              </a:rPr>
              <a:t>DatabaseReference</a:t>
            </a:r>
            <a:r>
              <a:rPr lang="en-US" dirty="0">
                <a:ea typeface="+mj-ea"/>
                <a:cs typeface="+mj-cs"/>
              </a:rPr>
              <a:t> methods</a:t>
            </a:r>
            <a:br>
              <a:rPr lang="en-US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70484" y="1232297"/>
            <a:ext cx="8229824" cy="4849937"/>
          </a:xfrm>
        </p:spPr>
        <p:txBody>
          <a:bodyPr rtlCol="0">
            <a:normAutofit fontScale="40000" lnSpcReduction="20000"/>
          </a:bodyPr>
          <a:lstStyle/>
          <a:p>
            <a:pPr marL="342882" indent="-228588" defTabSz="914353">
              <a:defRPr/>
            </a:pPr>
            <a:r>
              <a:rPr lang="en-US" sz="2812" b="1" dirty="0"/>
              <a:t>Method		Description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dbr.child</a:t>
            </a:r>
            <a:r>
              <a:rPr lang="en-US" dirty="0">
                <a:ea typeface="+mn-ea"/>
                <a:cs typeface="+mn-cs"/>
              </a:rPr>
              <a:t>("name")		return child object with given name (creates if missing)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dbr.getKey</a:t>
            </a:r>
            <a:r>
              <a:rPr lang="en-US" dirty="0">
                <a:ea typeface="+mn-ea"/>
                <a:cs typeface="+mn-cs"/>
              </a:rPr>
              <a:t>()		return key for a given data value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dbr.getParent</a:t>
            </a:r>
            <a:r>
              <a:rPr lang="en-US" dirty="0">
                <a:ea typeface="+mn-ea"/>
                <a:cs typeface="+mn-cs"/>
              </a:rPr>
              <a:t>()		return data one level up in the map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dbr.getRoot</a:t>
            </a:r>
            <a:r>
              <a:rPr lang="en-US" dirty="0">
                <a:ea typeface="+mn-ea"/>
                <a:cs typeface="+mn-cs"/>
              </a:rPr>
              <a:t>()		return data at top of map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dbr.push</a:t>
            </a:r>
            <a:r>
              <a:rPr lang="en-US" dirty="0">
                <a:ea typeface="+mn-ea"/>
                <a:cs typeface="+mn-cs"/>
              </a:rPr>
              <a:t>()		create/return an auto-created new child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dbr.removeValue</a:t>
            </a:r>
            <a:r>
              <a:rPr lang="en-US" dirty="0">
                <a:ea typeface="+mn-ea"/>
                <a:cs typeface="+mn-cs"/>
              </a:rPr>
              <a:t>(); 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dbr.removeValue</a:t>
            </a:r>
            <a:r>
              <a:rPr lang="en-US" dirty="0">
                <a:ea typeface="+mn-ea"/>
                <a:cs typeface="+mn-cs"/>
              </a:rPr>
              <a:t>(handler);	delete value associated with this key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dbr.runTransaction</a:t>
            </a:r>
            <a:r>
              <a:rPr lang="en-US" dirty="0">
                <a:ea typeface="+mn-ea"/>
                <a:cs typeface="+mn-cs"/>
              </a:rPr>
              <a:t>(handler);	run multiple queries in sequence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dbr.setPriority</a:t>
            </a:r>
            <a:r>
              <a:rPr lang="en-US" dirty="0">
                <a:ea typeface="+mn-ea"/>
                <a:cs typeface="+mn-cs"/>
              </a:rPr>
              <a:t>(priority);	gives this data a 'priority' rating for sorting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dbr.setValue</a:t>
            </a:r>
            <a:r>
              <a:rPr lang="en-US" dirty="0">
                <a:ea typeface="+mn-ea"/>
                <a:cs typeface="+mn-cs"/>
              </a:rPr>
              <a:t>(value); 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dbr.setValue</a:t>
            </a:r>
            <a:r>
              <a:rPr lang="en-US" dirty="0">
                <a:ea typeface="+mn-ea"/>
                <a:cs typeface="+mn-cs"/>
              </a:rPr>
              <a:t>(value, handler); 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dbr.setValue</a:t>
            </a:r>
            <a:r>
              <a:rPr lang="en-US" dirty="0">
                <a:ea typeface="+mn-ea"/>
                <a:cs typeface="+mn-cs"/>
              </a:rPr>
              <a:t>(value, priority, handler);</a:t>
            </a: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			sets new data value, with optional listener to be notified when sync </a:t>
            </a:r>
            <a:br>
              <a:rPr lang="en-US" dirty="0">
                <a:ea typeface="+mn-ea"/>
                <a:cs typeface="+mn-cs"/>
              </a:rPr>
            </a:br>
            <a:endParaRPr lang="en-US" dirty="0">
              <a:ea typeface="+mn-ea"/>
              <a:cs typeface="+mn-cs"/>
            </a:endParaRP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			is complete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dbr.updateChildren</a:t>
            </a:r>
            <a:r>
              <a:rPr lang="en-US" dirty="0">
                <a:ea typeface="+mn-ea"/>
                <a:cs typeface="+mn-cs"/>
              </a:rPr>
              <a:t>(map); </a:t>
            </a:r>
          </a:p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dbr.updateChildren</a:t>
            </a:r>
            <a:r>
              <a:rPr lang="en-US" dirty="0">
                <a:ea typeface="+mn-ea"/>
                <a:cs typeface="+mn-cs"/>
              </a:rPr>
              <a:t>(map, handler);</a:t>
            </a: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			updates some of object's fields ("children") using the key/value data in the </a:t>
            </a: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			given map</a:t>
            </a:r>
          </a:p>
        </p:txBody>
      </p:sp>
    </p:spTree>
    <p:extLst>
      <p:ext uri="{BB962C8B-B14F-4D97-AF65-F5344CB8AC3E}">
        <p14:creationId xmlns:p14="http://schemas.microsoft.com/office/powerpoint/2010/main" val="2253117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53">
              <a:defRPr/>
            </a:pPr>
            <a:r>
              <a:rPr lang="en-US" dirty="0" err="1">
                <a:ea typeface="+mj-ea"/>
                <a:cs typeface="+mj-cs"/>
              </a:rPr>
              <a:t>SetValue</a:t>
            </a:r>
            <a:r>
              <a:rPr lang="en-US" dirty="0">
                <a:ea typeface="+mj-ea"/>
                <a:cs typeface="+mj-cs"/>
              </a:rPr>
              <a:t> with callback</a:t>
            </a:r>
            <a:br>
              <a:rPr lang="en-US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15122" y="1254338"/>
            <a:ext cx="8828708" cy="5057252"/>
          </a:xfrm>
        </p:spPr>
        <p:txBody>
          <a:bodyPr>
            <a:normAutofit/>
          </a:bodyPr>
          <a:lstStyle/>
          <a:p>
            <a:pPr marL="113849" indent="0">
              <a:lnSpc>
                <a:spcPct val="80000"/>
              </a:lnSpc>
              <a:buNone/>
            </a:pPr>
            <a:r>
              <a:rPr lang="en-US" altLang="x-none" sz="1828" dirty="0">
                <a:ea typeface="ＭＳ Ｐゴシック" charset="-128"/>
              </a:rPr>
              <a:t>When you call </a:t>
            </a:r>
            <a:r>
              <a:rPr lang="en-US" altLang="x-none" sz="1828" dirty="0" err="1">
                <a:ea typeface="ＭＳ Ｐゴシック" charset="-128"/>
              </a:rPr>
              <a:t>setValue</a:t>
            </a:r>
            <a:r>
              <a:rPr lang="en-US" altLang="x-none" sz="1828" dirty="0">
                <a:ea typeface="ＭＳ Ｐゴシック" charset="-128"/>
              </a:rPr>
              <a:t>, the data may not update immediately on the server.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828" dirty="0">
                <a:ea typeface="ＭＳ Ｐゴシック" charset="-128"/>
              </a:rPr>
              <a:t>Your data might be distributed across many servers; it takes time to sync them.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828" dirty="0">
                <a:ea typeface="ＭＳ Ｐゴシック" charset="-128"/>
              </a:rPr>
              <a:t>To be notified when the data is fully written:</a:t>
            </a:r>
            <a:br>
              <a:rPr lang="en-US" altLang="x-none" sz="1828" dirty="0">
                <a:ea typeface="ＭＳ Ｐゴシック" charset="-128"/>
              </a:rPr>
            </a:br>
            <a:br>
              <a:rPr lang="en-US" altLang="x-none" sz="1828" dirty="0">
                <a:ea typeface="ＭＳ Ｐゴシック" charset="-128"/>
              </a:rPr>
            </a:br>
            <a:endParaRPr lang="en-US" altLang="x-none" sz="1828" dirty="0">
              <a:ea typeface="ＭＳ Ｐゴシック" charset="-128"/>
            </a:endParaRP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828" i="1" dirty="0" err="1">
                <a:ea typeface="ＭＳ Ｐゴシック" charset="-128"/>
              </a:rPr>
              <a:t>val</a:t>
            </a:r>
            <a:r>
              <a:rPr lang="en-US" altLang="x-none" sz="1828" i="1" dirty="0">
                <a:ea typeface="ＭＳ Ｐゴシック" charset="-128"/>
              </a:rPr>
              <a:t> database = </a:t>
            </a:r>
            <a:r>
              <a:rPr lang="en-US" altLang="x-none" sz="1828" i="1" dirty="0" err="1">
                <a:ea typeface="ＭＳ Ｐゴシック" charset="-128"/>
              </a:rPr>
              <a:t>Firebase.database</a:t>
            </a:r>
            <a:endParaRPr lang="en-US" altLang="x-none" sz="1828" i="1" dirty="0">
              <a:ea typeface="ＭＳ Ｐゴシック" charset="-128"/>
            </a:endParaRP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828" i="1" dirty="0" err="1">
                <a:ea typeface="ＭＳ Ｐゴシック" charset="-128"/>
              </a:rPr>
              <a:t>val</a:t>
            </a:r>
            <a:r>
              <a:rPr lang="en-US" altLang="x-none" sz="1828" i="1" dirty="0">
                <a:ea typeface="ＭＳ Ｐゴシック" charset="-128"/>
              </a:rPr>
              <a:t> </a:t>
            </a:r>
            <a:r>
              <a:rPr lang="en-US" altLang="x-none" sz="1828" i="1" dirty="0" err="1">
                <a:ea typeface="ＭＳ Ｐゴシック" charset="-128"/>
              </a:rPr>
              <a:t>myRef</a:t>
            </a:r>
            <a:r>
              <a:rPr lang="en-US" altLang="x-none" sz="1828" i="1" dirty="0">
                <a:ea typeface="ＭＳ Ｐゴシック" charset="-128"/>
              </a:rPr>
              <a:t> = </a:t>
            </a:r>
            <a:r>
              <a:rPr lang="en-US" altLang="x-none" sz="1828" i="1" dirty="0" err="1">
                <a:ea typeface="ＭＳ Ｐゴシック" charset="-128"/>
              </a:rPr>
              <a:t>database.getReference</a:t>
            </a:r>
            <a:r>
              <a:rPr lang="en-US" altLang="x-none" sz="1828" i="1" dirty="0">
                <a:ea typeface="ＭＳ Ｐゴシック" charset="-128"/>
              </a:rPr>
              <a:t>("message")</a:t>
            </a:r>
          </a:p>
          <a:p>
            <a:pPr marL="113849" indent="0">
              <a:lnSpc>
                <a:spcPct val="80000"/>
              </a:lnSpc>
              <a:buNone/>
            </a:pPr>
            <a:endParaRPr lang="en-US" altLang="x-none" sz="1828" i="1" dirty="0">
              <a:ea typeface="ＭＳ Ｐゴシック" charset="-128"/>
            </a:endParaRP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828" i="1" dirty="0" err="1">
                <a:ea typeface="ＭＳ Ｐゴシック" charset="-128"/>
              </a:rPr>
              <a:t>myRef.setValue</a:t>
            </a:r>
            <a:r>
              <a:rPr lang="en-US" altLang="x-none" sz="1828" i="1" dirty="0">
                <a:ea typeface="ＭＳ Ｐゴシック" charset="-128"/>
              </a:rPr>
              <a:t>("Hello, World!")</a:t>
            </a:r>
            <a:endParaRPr lang="en-US" altLang="x-none" sz="1828" dirty="0">
              <a:ea typeface="ＭＳ Ｐゴシック" charset="-128"/>
            </a:endParaRPr>
          </a:p>
        </p:txBody>
      </p:sp>
      <p:sp>
        <p:nvSpPr>
          <p:cNvPr id="35843" name="Rectangle 3"/>
          <p:cNvSpPr>
            <a:spLocks noChangeArrowheads="1"/>
          </p:cNvSpPr>
          <p:nvPr/>
        </p:nvSpPr>
        <p:spPr bwMode="auto">
          <a:xfrm>
            <a:off x="1541859" y="116086"/>
            <a:ext cx="8853785" cy="438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9" tIns="45719" rIns="91439" bIns="45719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PingFang SC Regular" charset="-122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PingFang SC Regular" charset="-122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PingFang SC Regular" charset="-122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PingFang SC Regular" charset="-122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PingFang SC Regular" charset="-122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PingFang SC Regular" charset="-122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PingFang SC Regular" charset="-122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PingFang SC Regular" charset="-122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PingFang SC Regular" charset="-122"/>
                <a:sym typeface="Gill Sans" charset="0"/>
              </a:defRPr>
            </a:lvl9pPr>
          </a:lstStyle>
          <a:p>
            <a:pPr eaLnBrk="1" hangingPunct="1"/>
            <a:endParaRPr lang="en-US" altLang="x-none" sz="1125"/>
          </a:p>
          <a:p>
            <a:pPr eaLnBrk="1" hangingPunct="1"/>
            <a:endParaRPr lang="en-US" altLang="x-none" sz="1125"/>
          </a:p>
        </p:txBody>
      </p:sp>
    </p:spTree>
    <p:extLst>
      <p:ext uri="{BB962C8B-B14F-4D97-AF65-F5344CB8AC3E}">
        <p14:creationId xmlns:p14="http://schemas.microsoft.com/office/powerpoint/2010/main" val="8009293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53">
              <a:defRPr/>
            </a:pPr>
            <a:r>
              <a:rPr lang="en-US" dirty="0">
                <a:ea typeface="+mj-ea"/>
                <a:cs typeface="+mj-cs"/>
              </a:rPr>
              <a:t>Auto-generated keys</a:t>
            </a:r>
            <a:br>
              <a:rPr lang="en-US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0621" y="1238830"/>
            <a:ext cx="8600871" cy="5217726"/>
          </a:xfrm>
        </p:spPr>
        <p:txBody>
          <a:bodyPr>
            <a:noAutofit/>
          </a:bodyPr>
          <a:lstStyle/>
          <a:p>
            <a:pPr marL="113849" indent="0">
              <a:buNone/>
            </a:pPr>
            <a:r>
              <a:rPr lang="en-US" altLang="x-none" sz="2000" dirty="0">
                <a:ea typeface="ＭＳ Ｐゴシック" charset="-128"/>
              </a:rPr>
              <a:t>Some tables don't have an "id" column.</a:t>
            </a:r>
          </a:p>
          <a:p>
            <a:pPr marL="113849" indent="0">
              <a:buNone/>
            </a:pPr>
            <a:r>
              <a:rPr lang="en-US" altLang="x-none" sz="2000" dirty="0">
                <a:ea typeface="ＭＳ Ｐゴシック" charset="-128"/>
              </a:rPr>
              <a:t>Firebase can make up IDs with push().</a:t>
            </a:r>
          </a:p>
          <a:p>
            <a:pPr marL="113849" indent="0">
              <a:buNone/>
            </a:pPr>
            <a:r>
              <a:rPr lang="en-US" altLang="x-none" sz="2000" dirty="0">
                <a:ea typeface="ＭＳ Ｐゴシック" charset="-128"/>
              </a:rPr>
              <a:t>Also useful in highly parallel situations where many users modify the data at once.</a:t>
            </a:r>
          </a:p>
          <a:p>
            <a:pPr marL="113849" indent="0">
              <a:buNone/>
            </a:pPr>
            <a:r>
              <a:rPr lang="en-US" altLang="x-none" sz="2000" dirty="0">
                <a:ea typeface="ＭＳ Ｐゴシック" charset="-128"/>
              </a:rPr>
              <a:t> </a:t>
            </a:r>
          </a:p>
          <a:p>
            <a:pPr marL="113849" indent="0">
              <a:buNone/>
            </a:pPr>
            <a:r>
              <a:rPr lang="en-US" altLang="x-none" sz="2000" dirty="0">
                <a:ea typeface="ＭＳ Ｐゴシック" charset="-128"/>
              </a:rPr>
              <a:t> </a:t>
            </a:r>
          </a:p>
          <a:p>
            <a:pPr marL="113849" indent="0">
              <a:buNone/>
            </a:pPr>
            <a:r>
              <a:rPr lang="en-US" altLang="x-none" sz="2000" i="1" dirty="0" err="1">
                <a:ea typeface="ＭＳ Ｐゴシック" charset="-128"/>
              </a:rPr>
              <a:t>DatabaseReference</a:t>
            </a:r>
            <a:r>
              <a:rPr lang="en-US" altLang="x-none" sz="2000" i="1" dirty="0">
                <a:ea typeface="ＭＳ Ｐゴシック" charset="-128"/>
              </a:rPr>
              <a:t> fb = ...;</a:t>
            </a:r>
          </a:p>
          <a:p>
            <a:pPr marL="113849" indent="0">
              <a:buNone/>
            </a:pPr>
            <a:r>
              <a:rPr lang="en-US" altLang="x-none" sz="2000" i="1" dirty="0" err="1">
                <a:ea typeface="ＭＳ Ｐゴシック" charset="-128"/>
              </a:rPr>
              <a:t>val</a:t>
            </a:r>
            <a:r>
              <a:rPr lang="en-US" altLang="x-none" sz="2000" i="1" dirty="0">
                <a:ea typeface="ＭＳ Ｐゴシック" charset="-128"/>
              </a:rPr>
              <a:t> chat= </a:t>
            </a:r>
            <a:r>
              <a:rPr lang="en-US" altLang="x-none" sz="2000" i="1" dirty="0" err="1">
                <a:ea typeface="ＭＳ Ｐゴシック" charset="-128"/>
              </a:rPr>
              <a:t>fb.child</a:t>
            </a:r>
            <a:r>
              <a:rPr lang="en-US" altLang="x-none" sz="2000" i="1" dirty="0">
                <a:ea typeface="ＭＳ Ｐゴシック" charset="-128"/>
              </a:rPr>
              <a:t>(</a:t>
            </a:r>
            <a:r>
              <a:rPr lang="en-US" altLang="en-US" sz="2000" i="1" dirty="0">
                <a:ea typeface="ＭＳ Ｐゴシック" charset="-128"/>
              </a:rPr>
              <a:t>”</a:t>
            </a:r>
            <a:r>
              <a:rPr lang="en-US" altLang="ja-JP" sz="2000" i="1" dirty="0" err="1">
                <a:ea typeface="ＭＳ Ｐゴシック" charset="-128"/>
              </a:rPr>
              <a:t>Msgs</a:t>
            </a:r>
            <a:r>
              <a:rPr lang="en-US" altLang="ja-JP" sz="2000" i="1" dirty="0">
                <a:ea typeface="ＭＳ Ｐゴシック" charset="-128"/>
              </a:rPr>
              <a:t>/chat");</a:t>
            </a:r>
          </a:p>
          <a:p>
            <a:pPr marL="113849" indent="0">
              <a:buNone/>
            </a:pPr>
            <a:r>
              <a:rPr lang="en-US" altLang="x-none" sz="2000" i="1" dirty="0" err="1">
                <a:ea typeface="ＭＳ Ｐゴシック" charset="-128"/>
              </a:rPr>
              <a:t>val</a:t>
            </a:r>
            <a:r>
              <a:rPr lang="en-US" altLang="x-none" sz="2000" i="1" dirty="0">
                <a:ea typeface="ＭＳ Ｐゴシック" charset="-128"/>
              </a:rPr>
              <a:t> </a:t>
            </a:r>
            <a:r>
              <a:rPr lang="en-US" altLang="x-none" sz="2000" i="1" dirty="0" err="1">
                <a:ea typeface="ＭＳ Ｐゴシック" charset="-128"/>
              </a:rPr>
              <a:t>newChat</a:t>
            </a:r>
            <a:r>
              <a:rPr lang="en-US" altLang="x-none" sz="2000" i="1" dirty="0">
                <a:ea typeface="ＭＳ Ｐゴシック" charset="-128"/>
              </a:rPr>
              <a:t> = </a:t>
            </a:r>
            <a:r>
              <a:rPr lang="en-US" altLang="x-none" sz="2000" i="1" dirty="0" err="1">
                <a:ea typeface="ＭＳ Ｐゴシック" charset="-128"/>
              </a:rPr>
              <a:t>chat.push</a:t>
            </a:r>
            <a:r>
              <a:rPr lang="en-US" altLang="x-none" sz="2000" i="1" dirty="0">
                <a:ea typeface="ＭＳ Ｐゴシック" charset="-128"/>
              </a:rPr>
              <a:t>();</a:t>
            </a:r>
          </a:p>
          <a:p>
            <a:pPr marL="113849" indent="0">
              <a:buNone/>
            </a:pPr>
            <a:r>
              <a:rPr lang="en-US" altLang="x-none" sz="2000" i="1" dirty="0" err="1">
                <a:ea typeface="ＭＳ Ｐゴシック" charset="-128"/>
              </a:rPr>
              <a:t>newChat</a:t>
            </a:r>
            <a:r>
              <a:rPr lang="en-US" altLang="x-none" sz="2000" i="1" dirty="0">
                <a:ea typeface="ＭＳ Ｐゴシック" charset="-128"/>
              </a:rPr>
              <a:t> .child(</a:t>
            </a:r>
            <a:r>
              <a:rPr lang="en-US" altLang="en-US" sz="2000" i="1" dirty="0">
                <a:ea typeface="ＭＳ Ｐゴシック" charset="-128"/>
              </a:rPr>
              <a:t>”</a:t>
            </a:r>
            <a:r>
              <a:rPr lang="en-US" altLang="ja-JP" sz="2000" i="1" dirty="0" err="1">
                <a:ea typeface="ＭＳ Ｐゴシック" charset="-128"/>
              </a:rPr>
              <a:t>msg_id</a:t>
            </a:r>
            <a:r>
              <a:rPr lang="en-US" altLang="ja-JP" sz="2000" i="1" dirty="0">
                <a:ea typeface="ＭＳ Ｐゴシック" charset="-128"/>
              </a:rPr>
              <a:t>").</a:t>
            </a:r>
            <a:r>
              <a:rPr lang="en-US" altLang="ja-JP" sz="2000" i="1" dirty="0" err="1">
                <a:ea typeface="ＭＳ Ｐゴシック" charset="-128"/>
              </a:rPr>
              <a:t>setValue</a:t>
            </a:r>
            <a:r>
              <a:rPr lang="en-US" altLang="ja-JP" sz="2000" i="1" dirty="0">
                <a:ea typeface="ＭＳ Ｐゴシック" charset="-128"/>
              </a:rPr>
              <a:t>(123);</a:t>
            </a:r>
          </a:p>
          <a:p>
            <a:pPr marL="113849" indent="0">
              <a:buNone/>
            </a:pPr>
            <a:r>
              <a:rPr lang="en-US" altLang="x-none" sz="2000" i="1" dirty="0" err="1">
                <a:ea typeface="ＭＳ Ｐゴシック" charset="-128"/>
              </a:rPr>
              <a:t>newChat</a:t>
            </a:r>
            <a:r>
              <a:rPr lang="en-US" altLang="x-none" sz="2000" i="1" dirty="0">
                <a:ea typeface="ＭＳ Ｐゴシック" charset="-128"/>
              </a:rPr>
              <a:t> .child(</a:t>
            </a:r>
            <a:r>
              <a:rPr lang="en-US" altLang="en-US" sz="2000" i="1" dirty="0">
                <a:ea typeface="ＭＳ Ｐゴシック" charset="-128"/>
              </a:rPr>
              <a:t>”</a:t>
            </a:r>
            <a:r>
              <a:rPr lang="en-US" altLang="ja-JP" sz="2000" i="1" dirty="0" err="1">
                <a:ea typeface="ＭＳ Ｐゴシック" charset="-128"/>
              </a:rPr>
              <a:t>name_id</a:t>
            </a:r>
            <a:r>
              <a:rPr lang="en-US" altLang="ja-JP" sz="2000" i="1" dirty="0">
                <a:ea typeface="ＭＳ Ｐゴシック" charset="-128"/>
              </a:rPr>
              <a:t>").</a:t>
            </a:r>
            <a:r>
              <a:rPr lang="en-US" altLang="ja-JP" sz="2000" i="1" dirty="0" err="1">
                <a:ea typeface="ＭＳ Ｐゴシック" charset="-128"/>
              </a:rPr>
              <a:t>setValue</a:t>
            </a:r>
            <a:r>
              <a:rPr lang="en-US" altLang="ja-JP" sz="2000" i="1" dirty="0">
                <a:ea typeface="ＭＳ Ｐゴシック" charset="-128"/>
              </a:rPr>
              <a:t>(10001);</a:t>
            </a:r>
          </a:p>
          <a:p>
            <a:pPr marL="113849" indent="0">
              <a:buNone/>
            </a:pPr>
            <a:r>
              <a:rPr lang="en-US" altLang="x-none" sz="2000" i="1" dirty="0" err="1">
                <a:ea typeface="ＭＳ Ｐゴシック" charset="-128"/>
              </a:rPr>
              <a:t>newChat</a:t>
            </a:r>
            <a:r>
              <a:rPr lang="en-US" altLang="x-none" sz="2000" i="1" dirty="0">
                <a:ea typeface="ＭＳ Ｐゴシック" charset="-128"/>
              </a:rPr>
              <a:t> .child(</a:t>
            </a:r>
            <a:r>
              <a:rPr lang="en-US" altLang="en-US" sz="2000" i="1" dirty="0">
                <a:ea typeface="ＭＳ Ｐゴシック" charset="-128"/>
              </a:rPr>
              <a:t>”</a:t>
            </a:r>
            <a:r>
              <a:rPr lang="en-US" altLang="x-none" sz="2000" i="1" dirty="0">
                <a:ea typeface="ＭＳ Ｐゴシック" charset="-128"/>
              </a:rPr>
              <a:t>other").</a:t>
            </a:r>
            <a:r>
              <a:rPr lang="en-US" altLang="x-none" sz="2000" i="1" dirty="0" err="1">
                <a:ea typeface="ＭＳ Ｐゴシック" charset="-128"/>
              </a:rPr>
              <a:t>setValue</a:t>
            </a:r>
            <a:r>
              <a:rPr lang="en-US" altLang="x-none" sz="2000" i="1" dirty="0">
                <a:ea typeface="ＭＳ Ｐゴシック" charset="-128"/>
              </a:rPr>
              <a:t>(</a:t>
            </a:r>
            <a:r>
              <a:rPr lang="en-US" altLang="en-US" sz="2000" i="1" dirty="0">
                <a:ea typeface="ＭＳ Ｐゴシック" charset="-128"/>
              </a:rPr>
              <a:t>”</a:t>
            </a:r>
            <a:r>
              <a:rPr lang="en-US" altLang="x-none" sz="2000" i="1" dirty="0">
                <a:ea typeface="ＭＳ Ｐゴシック" charset="-128"/>
              </a:rPr>
              <a:t>XX");</a:t>
            </a:r>
          </a:p>
          <a:p>
            <a:pPr marL="113849" indent="0"/>
            <a:endParaRPr lang="en-US" altLang="x-none" sz="2000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928591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53">
              <a:defRPr/>
            </a:pPr>
            <a:r>
              <a:rPr lang="en-US" dirty="0">
                <a:ea typeface="+mj-ea"/>
                <a:cs typeface="+mj-cs"/>
              </a:rPr>
              <a:t>Retrieving data</a:t>
            </a:r>
            <a:br>
              <a:rPr lang="en-US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04312" y="1145002"/>
            <a:ext cx="8721356" cy="5478821"/>
          </a:xfrm>
        </p:spPr>
        <p:txBody>
          <a:bodyPr>
            <a:normAutofit fontScale="92500" lnSpcReduction="20000"/>
          </a:bodyPr>
          <a:lstStyle/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Getting data is more complex than setting it.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Must grab the Firebase object for that data, and bind an event handler to it.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Will be notified initially and on state changes.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// Read from the database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 err="1">
                <a:ea typeface="ＭＳ Ｐゴシック" charset="-128"/>
              </a:rPr>
              <a:t>myRef.addValueEventListener</a:t>
            </a:r>
            <a:r>
              <a:rPr lang="en-US" altLang="x-none" sz="1687" dirty="0">
                <a:ea typeface="ＭＳ Ｐゴシック" charset="-128"/>
              </a:rPr>
              <a:t>(object: </a:t>
            </a:r>
            <a:r>
              <a:rPr lang="en-US" altLang="x-none" sz="1687" dirty="0" err="1">
                <a:ea typeface="ＭＳ Ｐゴシック" charset="-128"/>
              </a:rPr>
              <a:t>ValueEventListener</a:t>
            </a:r>
            <a:r>
              <a:rPr lang="en-US" altLang="x-none" sz="1687" dirty="0">
                <a:ea typeface="ＭＳ Ｐゴシック" charset="-128"/>
              </a:rPr>
              <a:t>() {</a:t>
            </a:r>
          </a:p>
          <a:p>
            <a:pPr marL="113849" indent="0">
              <a:lnSpc>
                <a:spcPct val="80000"/>
              </a:lnSpc>
              <a:buNone/>
            </a:pPr>
            <a:endParaRPr lang="en-US" altLang="x-none" sz="1687" dirty="0">
              <a:ea typeface="ＭＳ Ｐゴシック" charset="-128"/>
            </a:endParaRP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  override fun </a:t>
            </a:r>
            <a:r>
              <a:rPr lang="en-US" altLang="x-none" sz="1687" dirty="0" err="1">
                <a:ea typeface="ＭＳ Ｐゴシック" charset="-128"/>
              </a:rPr>
              <a:t>onDataChange</a:t>
            </a:r>
            <a:r>
              <a:rPr lang="en-US" altLang="x-none" sz="1687" dirty="0">
                <a:ea typeface="ＭＳ Ｐゴシック" charset="-128"/>
              </a:rPr>
              <a:t>(snapshot: </a:t>
            </a:r>
            <a:r>
              <a:rPr lang="en-US" altLang="x-none" sz="1687" dirty="0" err="1">
                <a:ea typeface="ＭＳ Ｐゴシック" charset="-128"/>
              </a:rPr>
              <a:t>DataSnapshot</a:t>
            </a:r>
            <a:r>
              <a:rPr lang="en-US" altLang="x-none" sz="1687" dirty="0">
                <a:ea typeface="ＭＳ Ｐゴシック" charset="-128"/>
              </a:rPr>
              <a:t>) {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      // This method is called once with the initial value and again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      // whenever data at this location is updated.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      </a:t>
            </a:r>
            <a:r>
              <a:rPr lang="en-US" altLang="x-none" sz="1687" dirty="0" err="1">
                <a:ea typeface="ＭＳ Ｐゴシック" charset="-128"/>
              </a:rPr>
              <a:t>val</a:t>
            </a:r>
            <a:r>
              <a:rPr lang="en-US" altLang="x-none" sz="1687" dirty="0">
                <a:ea typeface="ＭＳ Ｐゴシック" charset="-128"/>
              </a:rPr>
              <a:t> value = </a:t>
            </a:r>
            <a:r>
              <a:rPr lang="en-US" altLang="x-none" sz="1687" dirty="0" err="1">
                <a:ea typeface="ＭＳ Ｐゴシック" charset="-128"/>
              </a:rPr>
              <a:t>snapshot.getValue</a:t>
            </a:r>
            <a:r>
              <a:rPr lang="en-US" altLang="x-none" sz="1687" dirty="0">
                <a:ea typeface="ＭＳ Ｐゴシック" charset="-128"/>
              </a:rPr>
              <a:t>&lt;String&gt;()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      </a:t>
            </a:r>
            <a:r>
              <a:rPr lang="en-US" altLang="x-none" sz="1687" dirty="0" err="1">
                <a:ea typeface="ＭＳ Ｐゴシック" charset="-128"/>
              </a:rPr>
              <a:t>Log.d</a:t>
            </a:r>
            <a:r>
              <a:rPr lang="en-US" altLang="x-none" sz="1687" dirty="0">
                <a:ea typeface="ＭＳ Ｐゴシック" charset="-128"/>
              </a:rPr>
              <a:t>(TAG, "Value is: " + value)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  }</a:t>
            </a:r>
          </a:p>
          <a:p>
            <a:pPr marL="113849" indent="0">
              <a:lnSpc>
                <a:spcPct val="80000"/>
              </a:lnSpc>
              <a:buNone/>
            </a:pPr>
            <a:endParaRPr lang="en-US" altLang="x-none" sz="1687" dirty="0">
              <a:ea typeface="ＭＳ Ｐゴシック" charset="-128"/>
            </a:endParaRP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  override fun </a:t>
            </a:r>
            <a:r>
              <a:rPr lang="en-US" altLang="x-none" sz="1687" dirty="0" err="1">
                <a:ea typeface="ＭＳ Ｐゴシック" charset="-128"/>
              </a:rPr>
              <a:t>onCancelled</a:t>
            </a:r>
            <a:r>
              <a:rPr lang="en-US" altLang="x-none" sz="1687" dirty="0">
                <a:ea typeface="ＭＳ Ｐゴシック" charset="-128"/>
              </a:rPr>
              <a:t>(error: </a:t>
            </a:r>
            <a:r>
              <a:rPr lang="en-US" altLang="x-none" sz="1687" dirty="0" err="1">
                <a:ea typeface="ＭＳ Ｐゴシック" charset="-128"/>
              </a:rPr>
              <a:t>DatabaseError</a:t>
            </a:r>
            <a:r>
              <a:rPr lang="en-US" altLang="x-none" sz="1687" dirty="0">
                <a:ea typeface="ＭＳ Ｐゴシック" charset="-128"/>
              </a:rPr>
              <a:t>) {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      </a:t>
            </a:r>
            <a:r>
              <a:rPr lang="en-US" altLang="x-none" sz="1687" dirty="0" err="1">
                <a:ea typeface="ＭＳ Ｐゴシック" charset="-128"/>
              </a:rPr>
              <a:t>Log.w</a:t>
            </a:r>
            <a:r>
              <a:rPr lang="en-US" altLang="x-none" sz="1687" dirty="0">
                <a:ea typeface="ＭＳ Ｐゴシック" charset="-128"/>
              </a:rPr>
              <a:t>(TAG, "Failed to read value.", </a:t>
            </a:r>
            <a:r>
              <a:rPr lang="en-US" altLang="x-none" sz="1687" dirty="0" err="1">
                <a:ea typeface="ＭＳ Ｐゴシック" charset="-128"/>
              </a:rPr>
              <a:t>error.toException</a:t>
            </a:r>
            <a:r>
              <a:rPr lang="en-US" altLang="x-none" sz="1687" dirty="0">
                <a:ea typeface="ＭＳ Ｐゴシック" charset="-128"/>
              </a:rPr>
              <a:t>())</a:t>
            </a: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    }</a:t>
            </a:r>
          </a:p>
          <a:p>
            <a:pPr marL="113849" indent="0">
              <a:lnSpc>
                <a:spcPct val="80000"/>
              </a:lnSpc>
              <a:buNone/>
            </a:pPr>
            <a:endParaRPr lang="en-US" altLang="x-none" sz="1687" dirty="0">
              <a:ea typeface="ＭＳ Ｐゴシック" charset="-128"/>
            </a:endParaRPr>
          </a:p>
          <a:p>
            <a:pPr marL="113849" indent="0">
              <a:lnSpc>
                <a:spcPct val="80000"/>
              </a:lnSpc>
              <a:buNone/>
            </a:pPr>
            <a:r>
              <a:rPr lang="en-US" altLang="x-none" sz="1687" dirty="0">
                <a:ea typeface="ＭＳ Ｐゴシック" charset="-128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448141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3" name="Picture 5" descr="DataSnapShot methods" title="DataSnapShot method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7" y="321469"/>
            <a:ext cx="8518922" cy="535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873093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966" y="108647"/>
            <a:ext cx="10515600" cy="1325563"/>
          </a:xfrm>
        </p:spPr>
        <p:txBody>
          <a:bodyPr/>
          <a:lstStyle/>
          <a:p>
            <a:pPr defTabSz="914353">
              <a:defRPr/>
            </a:pPr>
            <a:r>
              <a:rPr lang="en-US" dirty="0">
                <a:ea typeface="+mj-ea"/>
                <a:cs typeface="+mj-cs"/>
              </a:rPr>
              <a:t>Querying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4317" y="1569147"/>
            <a:ext cx="10515600" cy="4351338"/>
          </a:xfrm>
        </p:spPr>
        <p:txBody>
          <a:bodyPr>
            <a:normAutofit/>
          </a:bodyPr>
          <a:lstStyle/>
          <a:p>
            <a:pPr marL="113849" indent="0">
              <a:buNone/>
            </a:pPr>
            <a:r>
              <a:rPr lang="en-US" altLang="x-none" sz="2039" dirty="0">
                <a:ea typeface="ＭＳ Ｐゴシック" charset="-128"/>
              </a:rPr>
              <a:t>More info:</a:t>
            </a:r>
          </a:p>
          <a:p>
            <a:pPr marL="113849" indent="0">
              <a:buNone/>
            </a:pPr>
            <a:r>
              <a:rPr lang="en-US" altLang="x-none" sz="2039" dirty="0">
                <a:ea typeface="ＭＳ Ｐゴシック" charset="-128"/>
                <a:hlinkClick r:id="rId2"/>
              </a:rPr>
              <a:t>https://firebase.google.com/docs/database/android/read-and-write?utm_source=studio</a:t>
            </a:r>
            <a:r>
              <a:rPr lang="en-US" altLang="x-none" sz="2039" dirty="0">
                <a:ea typeface="ＭＳ Ｐゴシック" charset="-128"/>
              </a:rPr>
              <a:t> </a:t>
            </a:r>
          </a:p>
          <a:p>
            <a:pPr marL="113849" indent="0">
              <a:buNone/>
            </a:pPr>
            <a:endParaRPr lang="en-US" altLang="x-none" sz="2039" dirty="0">
              <a:ea typeface="ＭＳ Ｐゴシック" charset="-128"/>
            </a:endParaRPr>
          </a:p>
          <a:p>
            <a:pPr marL="113849" indent="0">
              <a:buNone/>
            </a:pPr>
            <a:endParaRPr lang="en-US" altLang="x-none" sz="2039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93708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53">
              <a:defRPr/>
            </a:pPr>
            <a:r>
              <a:rPr lang="en-US" dirty="0">
                <a:ea typeface="+mj-ea"/>
                <a:cs typeface="+mj-cs"/>
              </a:rPr>
              <a:t>Security and authentication</a:t>
            </a:r>
            <a:br>
              <a:rPr lang="en-US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1615823" y="1443908"/>
            <a:ext cx="8966683" cy="4800824"/>
          </a:xfrm>
        </p:spPr>
        <p:txBody>
          <a:bodyPr>
            <a:normAutofit fontScale="85000" lnSpcReduction="10000"/>
          </a:bodyPr>
          <a:lstStyle/>
          <a:p>
            <a:pPr marL="113849" indent="0">
              <a:buNone/>
            </a:pPr>
            <a:r>
              <a:rPr lang="en-US" altLang="x-none" dirty="0">
                <a:ea typeface="ＭＳ Ｐゴシック" charset="-128"/>
              </a:rPr>
              <a:t>There are several ways to allow/deny access to your database</a:t>
            </a:r>
          </a:p>
          <a:p>
            <a:pPr marL="571049" indent="-457200"/>
            <a:r>
              <a:rPr lang="en-US" altLang="x-none" dirty="0">
                <a:ea typeface="ＭＳ Ｐゴシック" charset="-128"/>
              </a:rPr>
              <a:t>Firebase-specific accounts; Google accounts; etc.</a:t>
            </a:r>
          </a:p>
          <a:p>
            <a:pPr marL="571049" indent="-457200"/>
            <a:r>
              <a:rPr lang="en-US" altLang="x-none" dirty="0">
                <a:ea typeface="ＭＳ Ｐゴシック" charset="-128"/>
              </a:rPr>
              <a:t>Use Firebase web UI to add email/password user accounts</a:t>
            </a:r>
            <a:br>
              <a:rPr lang="en-US" altLang="x-none" dirty="0">
                <a:ea typeface="ＭＳ Ｐゴシック" charset="-128"/>
              </a:rPr>
            </a:br>
            <a:endParaRPr lang="en-US" altLang="x-none" dirty="0">
              <a:ea typeface="ＭＳ Ｐゴシック" charset="-128"/>
            </a:endParaRPr>
          </a:p>
          <a:p>
            <a:pPr marL="113849" indent="0">
              <a:buNone/>
            </a:pPr>
            <a:r>
              <a:rPr lang="en-US" altLang="x-none" dirty="0">
                <a:ea typeface="ＭＳ Ｐゴシック" charset="-128"/>
              </a:rPr>
              <a:t>Modify code to sign in with email and password:</a:t>
            </a:r>
          </a:p>
          <a:p>
            <a:pPr marL="113849" indent="0">
              <a:buNone/>
            </a:pPr>
            <a:r>
              <a:rPr lang="en-US" altLang="x-none" dirty="0">
                <a:ea typeface="ＭＳ Ｐゴシック" charset="-128"/>
              </a:rPr>
              <a:t> </a:t>
            </a:r>
          </a:p>
          <a:p>
            <a:pPr marL="113849" indent="0">
              <a:buNone/>
            </a:pPr>
            <a:r>
              <a:rPr lang="en-US" altLang="x-none" i="1" dirty="0">
                <a:ea typeface="ＭＳ Ｐゴシック" charset="-128"/>
              </a:rPr>
              <a:t>private </a:t>
            </a:r>
            <a:r>
              <a:rPr lang="en-US" altLang="x-none" i="1" dirty="0" err="1">
                <a:ea typeface="ＭＳ Ｐゴシック" charset="-128"/>
              </a:rPr>
              <a:t>FirebaseAuth</a:t>
            </a:r>
            <a:r>
              <a:rPr lang="en-US" altLang="x-none" i="1" dirty="0">
                <a:ea typeface="ＭＳ Ｐゴシック" charset="-128"/>
              </a:rPr>
              <a:t> </a:t>
            </a:r>
            <a:r>
              <a:rPr lang="en-US" altLang="x-none" i="1" dirty="0" err="1">
                <a:ea typeface="ＭＳ Ｐゴシック" charset="-128"/>
              </a:rPr>
              <a:t>mAuth</a:t>
            </a:r>
            <a:r>
              <a:rPr lang="en-US" altLang="x-none" i="1" dirty="0">
                <a:ea typeface="ＭＳ Ｐゴシック" charset="-128"/>
              </a:rPr>
              <a:t>;</a:t>
            </a:r>
          </a:p>
          <a:p>
            <a:pPr marL="113849" indent="0">
              <a:buNone/>
            </a:pPr>
            <a:endParaRPr lang="en-US" altLang="x-none" i="1" dirty="0">
              <a:ea typeface="ＭＳ Ｐゴシック" charset="-128"/>
            </a:endParaRPr>
          </a:p>
          <a:p>
            <a:pPr marL="113849" indent="0">
              <a:buNone/>
            </a:pPr>
            <a:r>
              <a:rPr lang="en-US" altLang="x-none" i="1" dirty="0" err="1">
                <a:ea typeface="ＭＳ Ｐゴシック" charset="-128"/>
              </a:rPr>
              <a:t>mAuth</a:t>
            </a:r>
            <a:r>
              <a:rPr lang="en-US" altLang="x-none" i="1" dirty="0">
                <a:ea typeface="ＭＳ Ｐゴシック" charset="-128"/>
              </a:rPr>
              <a:t> = </a:t>
            </a:r>
            <a:r>
              <a:rPr lang="en-US" altLang="x-none" i="1" dirty="0" err="1">
                <a:ea typeface="ＭＳ Ｐゴシック" charset="-128"/>
              </a:rPr>
              <a:t>FirebaseAuth.getInstance</a:t>
            </a:r>
            <a:r>
              <a:rPr lang="en-US" altLang="x-none" i="1" dirty="0">
                <a:ea typeface="ＭＳ Ｐゴシック" charset="-128"/>
              </a:rPr>
              <a:t>();</a:t>
            </a:r>
          </a:p>
          <a:p>
            <a:pPr marL="113849" indent="0">
              <a:buNone/>
            </a:pPr>
            <a:r>
              <a:rPr lang="en-US" altLang="x-none" i="1" dirty="0" err="1">
                <a:ea typeface="ＭＳ Ｐゴシック" charset="-128"/>
              </a:rPr>
              <a:t>mAuth.signInWithEmailAndPassword</a:t>
            </a:r>
            <a:r>
              <a:rPr lang="en-US" altLang="x-none" i="1" dirty="0">
                <a:ea typeface="ＭＳ Ｐゴシック" charset="-128"/>
              </a:rPr>
              <a:t>("username", "password");</a:t>
            </a:r>
          </a:p>
          <a:p>
            <a:pPr marL="113849" indent="0">
              <a:buNone/>
            </a:pPr>
            <a:r>
              <a:rPr lang="en-US" altLang="x-none" i="1" dirty="0">
                <a:ea typeface="ＭＳ Ｐゴシック" charset="-128"/>
              </a:rPr>
              <a:t>// optional: </a:t>
            </a:r>
            <a:r>
              <a:rPr lang="en-US" altLang="x-none" i="1" dirty="0" err="1">
                <a:ea typeface="ＭＳ Ｐゴシック" charset="-128"/>
              </a:rPr>
              <a:t>addOnCompleteListener</a:t>
            </a:r>
            <a:r>
              <a:rPr lang="en-US" altLang="x-none" i="1" dirty="0">
                <a:ea typeface="ＭＳ Ｐゴシック" charset="-128"/>
              </a:rPr>
              <a:t>, </a:t>
            </a:r>
            <a:r>
              <a:rPr lang="en-US" altLang="x-none" i="1" dirty="0" err="1">
                <a:ea typeface="ＭＳ Ｐゴシック" charset="-128"/>
              </a:rPr>
              <a:t>addAuthStateListener</a:t>
            </a:r>
            <a:endParaRPr lang="en-US" altLang="x-none" i="1" dirty="0">
              <a:ea typeface="ＭＳ Ｐゴシック" charset="-128"/>
            </a:endParaRPr>
          </a:p>
          <a:p>
            <a:pPr marL="113849" indent="0">
              <a:buNone/>
            </a:pPr>
            <a:endParaRPr lang="en-US" altLang="x-none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369184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53">
              <a:defRPr/>
            </a:pPr>
            <a:r>
              <a:rPr lang="en-US" dirty="0" err="1">
                <a:ea typeface="+mj-ea"/>
                <a:cs typeface="+mj-cs"/>
              </a:rPr>
              <a:t>FirebaseAuth</a:t>
            </a:r>
            <a:r>
              <a:rPr lang="en-US" dirty="0">
                <a:ea typeface="+mj-ea"/>
                <a:cs typeface="+mj-cs"/>
              </a:rPr>
              <a:t> methods</a:t>
            </a:r>
            <a:br>
              <a:rPr lang="en-US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2594" y="1600647"/>
            <a:ext cx="9651206" cy="4799707"/>
          </a:xfrm>
        </p:spPr>
        <p:txBody>
          <a:bodyPr rtlCol="0">
            <a:normAutofit/>
          </a:bodyPr>
          <a:lstStyle/>
          <a:p>
            <a:pPr marL="114294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Method	 			Description</a:t>
            </a:r>
          </a:p>
          <a:p>
            <a:pPr marL="114294" indent="0" defTabSz="914353">
              <a:buNone/>
              <a:defRPr/>
            </a:pPr>
            <a:r>
              <a:rPr lang="en-US" sz="1687" dirty="0" err="1"/>
              <a:t>createUserWithEmailAndPassword</a:t>
            </a:r>
            <a:r>
              <a:rPr lang="en-US" sz="1687" dirty="0"/>
              <a:t>("email", "pw")</a:t>
            </a:r>
            <a:r>
              <a:rPr lang="en-US" dirty="0">
                <a:ea typeface="+mn-ea"/>
                <a:cs typeface="+mn-cs"/>
              </a:rPr>
              <a:t>	create new account</a:t>
            </a:r>
          </a:p>
          <a:p>
            <a:pPr marL="114294" indent="0" defTabSz="914353">
              <a:buNone/>
              <a:defRPr/>
            </a:pPr>
            <a:r>
              <a:rPr lang="en-US" sz="1687" dirty="0" err="1"/>
              <a:t>signInWithEmailAndPassword</a:t>
            </a:r>
            <a:r>
              <a:rPr lang="en-US" sz="1687" dirty="0"/>
              <a:t>("email", "pw")</a:t>
            </a:r>
            <a:r>
              <a:rPr lang="en-US" dirty="0">
                <a:ea typeface="+mn-ea"/>
                <a:cs typeface="+mn-cs"/>
              </a:rPr>
              <a:t>	log in a standard user</a:t>
            </a:r>
          </a:p>
          <a:p>
            <a:pPr marL="114294" indent="0" defTabSz="914353">
              <a:buNone/>
              <a:defRPr/>
            </a:pPr>
            <a:r>
              <a:rPr lang="en-US" sz="1687" dirty="0" err="1"/>
              <a:t>signInWithCredential</a:t>
            </a:r>
            <a:r>
              <a:rPr lang="en-US" sz="1687" dirty="0"/>
              <a:t>(</a:t>
            </a:r>
            <a:r>
              <a:rPr lang="en-US" sz="1687" dirty="0" err="1"/>
              <a:t>auth</a:t>
            </a:r>
            <a:r>
              <a:rPr lang="en-US" sz="1687" dirty="0"/>
              <a:t>)</a:t>
            </a:r>
            <a:r>
              <a:rPr lang="en-US" dirty="0">
                <a:ea typeface="+mn-ea"/>
                <a:cs typeface="+mn-cs"/>
              </a:rPr>
              <a:t>			log in using access </a:t>
            </a:r>
            <a:r>
              <a:rPr lang="en-US" dirty="0" err="1">
                <a:ea typeface="+mn-ea"/>
                <a:cs typeface="+mn-cs"/>
              </a:rPr>
              <a:t>creds</a:t>
            </a:r>
            <a:endParaRPr lang="en-US" dirty="0">
              <a:ea typeface="+mn-ea"/>
              <a:cs typeface="+mn-cs"/>
            </a:endParaRPr>
          </a:p>
          <a:p>
            <a:pPr marL="114294" indent="0" defTabSz="914353">
              <a:buNone/>
              <a:defRPr/>
            </a:pPr>
            <a:r>
              <a:rPr lang="en-US" sz="1687" dirty="0" err="1"/>
              <a:t>signInAnonymously</a:t>
            </a:r>
            <a:r>
              <a:rPr lang="en-US" sz="1687" dirty="0"/>
              <a:t>()</a:t>
            </a:r>
            <a:r>
              <a:rPr lang="en-US" dirty="0">
                <a:ea typeface="+mn-ea"/>
                <a:cs typeface="+mn-cs"/>
              </a:rPr>
              <a:t>			log in as anon. user</a:t>
            </a:r>
          </a:p>
          <a:p>
            <a:pPr marL="114294" indent="0" defTabSz="914353">
              <a:buNone/>
              <a:defRPr/>
            </a:pPr>
            <a:r>
              <a:rPr lang="en-US" sz="1687" dirty="0" err="1"/>
              <a:t>signInWithCustomToken</a:t>
            </a:r>
            <a:r>
              <a:rPr lang="en-US" sz="1687" dirty="0"/>
              <a:t>("token")</a:t>
            </a:r>
            <a:r>
              <a:rPr lang="en-US" dirty="0">
                <a:ea typeface="+mn-ea"/>
                <a:cs typeface="+mn-cs"/>
              </a:rPr>
              <a:t>		log in with an </a:t>
            </a:r>
            <a:r>
              <a:rPr lang="en-US" dirty="0" err="1">
                <a:ea typeface="+mn-ea"/>
                <a:cs typeface="+mn-cs"/>
              </a:rPr>
              <a:t>auth</a:t>
            </a:r>
            <a:r>
              <a:rPr lang="en-US" dirty="0">
                <a:ea typeface="+mn-ea"/>
                <a:cs typeface="+mn-cs"/>
              </a:rPr>
              <a:t> token</a:t>
            </a:r>
          </a:p>
          <a:p>
            <a:pPr marL="114294" indent="0" defTabSz="914353">
              <a:buNone/>
              <a:defRPr/>
            </a:pPr>
            <a:r>
              <a:rPr lang="en-US" sz="1687" dirty="0" err="1"/>
              <a:t>signOut</a:t>
            </a:r>
            <a:r>
              <a:rPr lang="en-US" sz="1687" dirty="0"/>
              <a:t>()</a:t>
            </a:r>
            <a:r>
              <a:rPr lang="en-US" dirty="0">
                <a:ea typeface="+mn-ea"/>
                <a:cs typeface="+mn-cs"/>
              </a:rPr>
              <a:t>				disconnect</a:t>
            </a:r>
          </a:p>
          <a:p>
            <a:pPr marL="114294" indent="0" defTabSz="914353">
              <a:buNone/>
              <a:defRPr/>
            </a:pPr>
            <a:r>
              <a:rPr lang="en-US" sz="1687" dirty="0" err="1"/>
              <a:t>getCurrentUser</a:t>
            </a:r>
            <a:r>
              <a:rPr lang="en-US" sz="1687" dirty="0"/>
              <a:t>()</a:t>
            </a:r>
            <a:r>
              <a:rPr lang="en-US" dirty="0">
                <a:ea typeface="+mn-ea"/>
                <a:cs typeface="+mn-cs"/>
              </a:rPr>
              <a:t>				return active user account</a:t>
            </a:r>
          </a:p>
          <a:p>
            <a:pPr marL="342882" indent="-228588" defTabSz="914353">
              <a:defRPr/>
            </a:pPr>
            <a:endParaRPr lang="en-US" dirty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48290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defTabSz="914353">
              <a:defRPr/>
            </a:pPr>
            <a:r>
              <a:rPr lang="en-US" sz="4640" dirty="0">
                <a:ea typeface="+mj-ea"/>
                <a:cs typeface="+mj-cs"/>
              </a:rPr>
              <a:t>Firebase Rules </a:t>
            </a:r>
            <a:br>
              <a:rPr lang="en-US" sz="4640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4262" y="1071561"/>
            <a:ext cx="9367026" cy="4169511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x-none" sz="1969" dirty="0">
                <a:ea typeface="ＭＳ Ｐゴシック" charset="-128"/>
              </a:rPr>
              <a:t>Firebase allows three main rule types: .read, .write. And .validate.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969" dirty="0">
                <a:ea typeface="ＭＳ Ｐゴシック" charset="-128"/>
              </a:rPr>
              <a:t>Each of these can be set to </a:t>
            </a:r>
            <a:r>
              <a:rPr lang="en-US" altLang="en-US" sz="1969" dirty="0">
                <a:ea typeface="ＭＳ Ｐゴシック" charset="-128"/>
              </a:rPr>
              <a:t>“</a:t>
            </a:r>
            <a:r>
              <a:rPr lang="en-US" altLang="x-none" sz="1969" dirty="0">
                <a:ea typeface="ＭＳ Ｐゴシック" charset="-128"/>
              </a:rPr>
              <a:t>true</a:t>
            </a:r>
            <a:r>
              <a:rPr lang="en-US" altLang="en-US" sz="1969" dirty="0">
                <a:ea typeface="ＭＳ Ｐゴシック" charset="-128"/>
              </a:rPr>
              <a:t>”</a:t>
            </a:r>
            <a:r>
              <a:rPr lang="en-US" altLang="x-none" sz="1969" dirty="0">
                <a:ea typeface="ＭＳ Ｐゴシック" charset="-128"/>
              </a:rPr>
              <a:t> or </a:t>
            </a:r>
            <a:r>
              <a:rPr lang="en-US" altLang="en-US" sz="1969" dirty="0">
                <a:ea typeface="ＭＳ Ｐゴシック" charset="-128"/>
              </a:rPr>
              <a:t>“</a:t>
            </a:r>
            <a:r>
              <a:rPr lang="en-US" altLang="x-none" sz="1969" dirty="0">
                <a:ea typeface="ＭＳ Ｐゴシック" charset="-128"/>
              </a:rPr>
              <a:t>false</a:t>
            </a:r>
            <a:r>
              <a:rPr lang="en-US" altLang="en-US" sz="1969" dirty="0">
                <a:ea typeface="ＭＳ Ｐゴシック" charset="-128"/>
              </a:rPr>
              <a:t>”</a:t>
            </a:r>
            <a:r>
              <a:rPr lang="en-US" altLang="x-none" sz="1969" dirty="0">
                <a:ea typeface="ＭＳ Ｐゴシック" charset="-128"/>
              </a:rPr>
              <a:t> and can apply to the whole database or a particular location in the database depending on how they are configured.</a:t>
            </a:r>
          </a:p>
          <a:p>
            <a:pPr eaLnBrk="1" hangingPunct="1">
              <a:lnSpc>
                <a:spcPct val="90000"/>
              </a:lnSpc>
            </a:pPr>
            <a:endParaRPr lang="en-US" altLang="x-none" sz="1969" dirty="0">
              <a:ea typeface="ＭＳ Ｐゴシック" charset="-128"/>
            </a:endParaRPr>
          </a:p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x-none" sz="1969" b="1" dirty="0">
                <a:ea typeface="ＭＳ Ｐゴシック" charset="-128"/>
              </a:rPr>
              <a:t>Rule Type	Description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969" dirty="0">
                <a:ea typeface="ＭＳ Ｐゴシック" charset="-128"/>
              </a:rPr>
              <a:t>.read		Describes whether data can be read by the user.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969" dirty="0">
                <a:ea typeface="ＭＳ Ｐゴシック" charset="-128"/>
              </a:rPr>
              <a:t>.write		Describes whether data can be written by the user.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x-none" sz="1969" dirty="0">
                <a:ea typeface="ＭＳ Ｐゴシック" charset="-128"/>
              </a:rPr>
              <a:t>.validate	Defines what a correctly formatted value looks like, whether it has child 			nodes, and the data type.</a:t>
            </a:r>
          </a:p>
        </p:txBody>
      </p:sp>
    </p:spTree>
    <p:extLst>
      <p:ext uri="{BB962C8B-B14F-4D97-AF65-F5344CB8AC3E}">
        <p14:creationId xmlns:p14="http://schemas.microsoft.com/office/powerpoint/2010/main" val="106773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>
                <a:latin typeface="+mj-lt"/>
              </a:rPr>
              <a:t>Objectives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/>
              <a:t>Understand and use </a:t>
            </a:r>
            <a:r>
              <a:rPr lang="en-US" dirty="0" err="1"/>
              <a:t>Realtime</a:t>
            </a:r>
            <a:r>
              <a:rPr lang="en-US" dirty="0"/>
              <a:t> databases</a:t>
            </a:r>
          </a:p>
          <a:p>
            <a:pPr>
              <a:buFont typeface="Arial" charset="0"/>
              <a:buChar char="•"/>
            </a:pPr>
            <a:r>
              <a:rPr lang="en-US" dirty="0"/>
              <a:t>Connect to Firebase database</a:t>
            </a:r>
          </a:p>
          <a:p>
            <a:pPr>
              <a:buFont typeface="Arial" charset="0"/>
              <a:buChar char="•"/>
            </a:pPr>
            <a:r>
              <a:rPr lang="en-US" dirty="0"/>
              <a:t>Push and download data</a:t>
            </a:r>
          </a:p>
          <a:p>
            <a:pPr>
              <a:buFont typeface="Arial" charset="0"/>
              <a:buChar char="•"/>
            </a:pPr>
            <a:r>
              <a:rPr lang="en-US" dirty="0"/>
              <a:t>Enable Firebase </a:t>
            </a:r>
            <a:r>
              <a:rPr lang="en-US" dirty="0" err="1"/>
              <a:t>Auth</a:t>
            </a:r>
            <a:r>
              <a:rPr lang="en-US" dirty="0"/>
              <a:t> and use database rules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95522478-77B2-4A0F-BCB0-D46F300221E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464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53">
              <a:defRPr/>
            </a:pPr>
            <a:r>
              <a:rPr lang="en-US" sz="4219" dirty="0">
                <a:ea typeface="+mj-ea"/>
                <a:cs typeface="+mj-cs"/>
              </a:rPr>
              <a:t>Rule Types</a:t>
            </a:r>
            <a:br>
              <a:rPr lang="en-US" sz="4219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45762"/>
            <a:ext cx="10515600" cy="4351338"/>
          </a:xfrm>
        </p:spPr>
        <p:txBody>
          <a:bodyPr rtlCol="0">
            <a:normAutofit fontScale="62500" lnSpcReduction="20000"/>
          </a:bodyPr>
          <a:lstStyle/>
          <a:p>
            <a:pPr marL="114294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Predefined Variables</a:t>
            </a:r>
          </a:p>
          <a:p>
            <a:pPr marL="342882" indent="-228588" defTabSz="914353">
              <a:defRPr/>
            </a:pPr>
            <a:r>
              <a:rPr lang="en-US" dirty="0">
                <a:ea typeface="+mn-ea"/>
                <a:cs typeface="+mn-cs"/>
              </a:rPr>
              <a:t>Firebase Database Security includes a set of predefined variables that enable you to customize data accessibility. Below is a list of predefined variables and a link to each API reference.</a:t>
            </a:r>
          </a:p>
          <a:p>
            <a:pPr marL="342882" indent="-228588" defTabSz="914353">
              <a:defRPr/>
            </a:pPr>
            <a:endParaRPr lang="en-US" dirty="0"/>
          </a:p>
          <a:p>
            <a:pPr marL="114294" indent="0" defTabSz="914353">
              <a:buNone/>
              <a:defRPr/>
            </a:pPr>
            <a:r>
              <a:rPr lang="en-US" sz="2250" b="1" dirty="0"/>
              <a:t>Variable		Description</a:t>
            </a:r>
          </a:p>
          <a:p>
            <a:pPr marL="342882" indent="-228588" defTabSz="914353">
              <a:defRPr/>
            </a:pPr>
            <a:r>
              <a:rPr lang="en-US" sz="2250" dirty="0"/>
              <a:t>now		</a:t>
            </a:r>
            <a:r>
              <a:rPr lang="en-US" sz="2531" dirty="0"/>
              <a:t>The current time in milliseconds since Unix epoch time 		(January 1, 1970)</a:t>
            </a:r>
            <a:endParaRPr lang="en-US" sz="2883" dirty="0"/>
          </a:p>
          <a:p>
            <a:pPr marL="342882" indent="-228588" defTabSz="914353">
              <a:defRPr/>
            </a:pPr>
            <a:r>
              <a:rPr lang="en-US" sz="2250" dirty="0"/>
              <a:t>root		Corresponds to the current data at the root of the database. 		You can use this to read 		any data in your database in your 				rule expressions.</a:t>
            </a:r>
          </a:p>
          <a:p>
            <a:pPr marL="342882" indent="-228588" defTabSz="914353">
              <a:defRPr/>
            </a:pPr>
            <a:r>
              <a:rPr lang="en-US" sz="2250" dirty="0" err="1"/>
              <a:t>newData</a:t>
            </a:r>
            <a:r>
              <a:rPr lang="en-US" sz="2250" dirty="0"/>
              <a:t>	Corresponds to the data that will result if the write is allowed</a:t>
            </a:r>
          </a:p>
          <a:p>
            <a:pPr marL="342882" indent="-228588" defTabSz="914353">
              <a:defRPr/>
            </a:pPr>
            <a:r>
              <a:rPr lang="en-US" sz="2250" dirty="0"/>
              <a:t>data		Corresponds to the current data in Firebase </a:t>
            </a:r>
            <a:r>
              <a:rPr lang="en-US" sz="2250" dirty="0" err="1"/>
              <a:t>Realtime</a:t>
            </a:r>
            <a:r>
              <a:rPr lang="en-US" sz="2250" dirty="0"/>
              <a:t> 			Database at the location 		of the currently executing rule.</a:t>
            </a:r>
          </a:p>
          <a:p>
            <a:pPr marL="342882" indent="-228588" defTabSz="914353">
              <a:defRPr/>
            </a:pPr>
            <a:r>
              <a:rPr lang="en-US" sz="2250" dirty="0"/>
              <a:t>$variables	A wildcard path used to represent ids and dynamic child keys.</a:t>
            </a:r>
          </a:p>
          <a:p>
            <a:pPr marL="342882" indent="-228588" defTabSz="914353">
              <a:defRPr/>
            </a:pPr>
            <a:r>
              <a:rPr lang="en-US" sz="2250" dirty="0" err="1"/>
              <a:t>auth</a:t>
            </a:r>
            <a:r>
              <a:rPr lang="en-US" sz="2250" dirty="0"/>
              <a:t>		Contains the token payload if a user is authenticated, or null 		if the user isn't 			authenticated.</a:t>
            </a:r>
          </a:p>
          <a:p>
            <a:pPr marL="342882" indent="-228588" defTabSz="914353">
              <a:defRPr/>
            </a:pPr>
            <a:r>
              <a:rPr lang="en-US" sz="2250" dirty="0"/>
              <a:t>We will expand on the </a:t>
            </a:r>
            <a:r>
              <a:rPr lang="en-US" sz="2250" dirty="0" err="1"/>
              <a:t>auth</a:t>
            </a:r>
            <a:r>
              <a:rPr lang="en-US" sz="2250" dirty="0"/>
              <a:t> variable because we will use it in database security examples.</a:t>
            </a:r>
          </a:p>
          <a:p>
            <a:pPr marL="342882" indent="-228588" defTabSz="914353">
              <a:defRPr/>
            </a:pPr>
            <a:endParaRPr lang="en-US" dirty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95372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defTabSz="914353">
              <a:defRPr/>
            </a:pPr>
            <a:r>
              <a:rPr lang="en-US" sz="4640" dirty="0" err="1">
                <a:ea typeface="+mj-ea"/>
                <a:cs typeface="+mj-cs"/>
              </a:rPr>
              <a:t>Auth</a:t>
            </a:r>
            <a:br>
              <a:rPr lang="en-US" sz="4640" dirty="0">
                <a:ea typeface="+mj-ea"/>
                <a:cs typeface="+mj-cs"/>
              </a:rPr>
            </a:br>
            <a:endParaRPr lang="en-US" dirty="0">
              <a:ea typeface="+mj-ea"/>
              <a:cs typeface="+mj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0863" y="1279215"/>
            <a:ext cx="10515600" cy="4351338"/>
          </a:xfrm>
        </p:spPr>
        <p:txBody>
          <a:bodyPr>
            <a:normAutofit/>
          </a:bodyPr>
          <a:lstStyle/>
          <a:p>
            <a:pPr eaLnBrk="1" hangingPunct="1">
              <a:lnSpc>
                <a:spcPct val="80000"/>
              </a:lnSpc>
            </a:pPr>
            <a:r>
              <a:rPr lang="en-US" altLang="x-none" sz="1898">
                <a:ea typeface="ＭＳ Ｐゴシック" charset="-128"/>
              </a:rPr>
              <a:t>The </a:t>
            </a:r>
            <a:r>
              <a:rPr lang="en-US" altLang="x-none" sz="1898" dirty="0" err="1">
                <a:ea typeface="ＭＳ Ｐゴシック" charset="-128"/>
              </a:rPr>
              <a:t>auth</a:t>
            </a:r>
            <a:r>
              <a:rPr lang="en-US" altLang="x-none" sz="1898" dirty="0">
                <a:ea typeface="ＭＳ Ｐゴシック" charset="-128"/>
              </a:rPr>
              <a:t> variable contains the JSON web token for the user. A JSON Web Token is a standard that defines a way of securely transmitting information between parties, like the database and a client, as a JSON object. Once a user is authenticated, this token contains the provider, the </a:t>
            </a:r>
            <a:r>
              <a:rPr lang="en-US" altLang="x-none" sz="1898" dirty="0" err="1">
                <a:ea typeface="ＭＳ Ｐゴシック" charset="-128"/>
              </a:rPr>
              <a:t>uid</a:t>
            </a:r>
            <a:r>
              <a:rPr lang="en-US" altLang="x-none" sz="1898" dirty="0">
                <a:ea typeface="ＭＳ Ｐゴシック" charset="-128"/>
              </a:rPr>
              <a:t>, and the Firebase </a:t>
            </a:r>
            <a:r>
              <a:rPr lang="en-US" altLang="x-none" sz="1898" dirty="0" err="1">
                <a:ea typeface="ＭＳ Ｐゴシック" charset="-128"/>
              </a:rPr>
              <a:t>Auth</a:t>
            </a:r>
            <a:r>
              <a:rPr lang="en-US" altLang="x-none" sz="1898" dirty="0">
                <a:ea typeface="ＭＳ Ｐゴシック" charset="-128"/>
              </a:rPr>
              <a:t> ID token.</a:t>
            </a:r>
          </a:p>
          <a:p>
            <a:pPr eaLnBrk="1" hangingPunct="1">
              <a:lnSpc>
                <a:spcPct val="80000"/>
              </a:lnSpc>
            </a:pPr>
            <a:endParaRPr lang="en-US" altLang="x-none" sz="1898" dirty="0">
              <a:ea typeface="ＭＳ Ｐゴシック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x-none" sz="1898" dirty="0">
                <a:ea typeface="ＭＳ Ｐゴシック" charset="-128"/>
              </a:rPr>
              <a:t>The provider is the method of authentication, such as email/password, Google Sign In, or Facebook Login.</a:t>
            </a:r>
          </a:p>
          <a:p>
            <a:pPr eaLnBrk="1" hangingPunct="1">
              <a:lnSpc>
                <a:spcPct val="80000"/>
              </a:lnSpc>
            </a:pPr>
            <a:endParaRPr lang="en-US" altLang="x-none" sz="1898" dirty="0">
              <a:ea typeface="ＭＳ Ｐゴシック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x-none" sz="1898" dirty="0">
                <a:ea typeface="ＭＳ Ｐゴシック" charset="-128"/>
              </a:rPr>
              <a:t>The </a:t>
            </a:r>
            <a:r>
              <a:rPr lang="en-US" altLang="x-none" sz="1898" dirty="0" err="1">
                <a:ea typeface="ＭＳ Ｐゴシック" charset="-128"/>
              </a:rPr>
              <a:t>uid</a:t>
            </a:r>
            <a:r>
              <a:rPr lang="en-US" altLang="x-none" sz="1898" dirty="0">
                <a:ea typeface="ＭＳ Ｐゴシック" charset="-128"/>
              </a:rPr>
              <a:t> is a unique user ID. This ID is guaranteed to be unique across all providers, so a user that authenticates with Google and a user that authenticates with email/password do not risk having the same identification.</a:t>
            </a:r>
          </a:p>
          <a:p>
            <a:pPr eaLnBrk="1" hangingPunct="1">
              <a:lnSpc>
                <a:spcPct val="80000"/>
              </a:lnSpc>
            </a:pPr>
            <a:endParaRPr lang="en-US" altLang="x-none" sz="1898" dirty="0">
              <a:ea typeface="ＭＳ Ｐゴシック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x-none" sz="1898" dirty="0">
                <a:ea typeface="ＭＳ Ｐゴシック" charset="-128"/>
              </a:rPr>
              <a:t>The Firebase </a:t>
            </a:r>
            <a:r>
              <a:rPr lang="en-US" altLang="x-none" sz="1898" dirty="0" err="1">
                <a:ea typeface="ＭＳ Ｐゴシック" charset="-128"/>
              </a:rPr>
              <a:t>Auth</a:t>
            </a:r>
            <a:r>
              <a:rPr lang="en-US" altLang="x-none" sz="1898" dirty="0">
                <a:ea typeface="ＭＳ Ｐゴシック" charset="-128"/>
              </a:rPr>
              <a:t> ID is a web token. Yes, this means that there is a web token inside of the </a:t>
            </a:r>
            <a:r>
              <a:rPr lang="en-US" altLang="x-none" sz="1898" dirty="0" err="1">
                <a:ea typeface="ＭＳ Ｐゴシック" charset="-128"/>
              </a:rPr>
              <a:t>Auth</a:t>
            </a:r>
            <a:r>
              <a:rPr lang="en-US" altLang="x-none" sz="1898" dirty="0">
                <a:ea typeface="ＭＳ Ｐゴシック" charset="-128"/>
              </a:rPr>
              <a:t> web token! This token can contain data such as email, password, name and so on. </a:t>
            </a:r>
            <a:endParaRPr lang="en-US" altLang="x-none" sz="1828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80508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defTabSz="914353">
              <a:defRPr/>
            </a:pPr>
            <a:r>
              <a:rPr lang="en-US" dirty="0">
                <a:ea typeface="+mj-ea"/>
                <a:cs typeface="+mj-cs"/>
              </a:rPr>
              <a:t>End of Slides</a:t>
            </a:r>
          </a:p>
        </p:txBody>
      </p:sp>
      <p:sp>
        <p:nvSpPr>
          <p:cNvPr id="460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altLang="x-none" dirty="0">
              <a:ea typeface="ＭＳ Ｐゴシック" charset="-128"/>
            </a:endParaRPr>
          </a:p>
          <a:p>
            <a:pPr eaLnBrk="1" hangingPunct="1"/>
            <a:r>
              <a:rPr lang="en-US" altLang="x-none" dirty="0">
                <a:ea typeface="ＭＳ Ｐゴシック" charset="-128"/>
              </a:rPr>
              <a:t>Make sure to watch the lecture videos</a:t>
            </a:r>
          </a:p>
        </p:txBody>
      </p:sp>
    </p:spTree>
    <p:extLst>
      <p:ext uri="{BB962C8B-B14F-4D97-AF65-F5344CB8AC3E}">
        <p14:creationId xmlns:p14="http://schemas.microsoft.com/office/powerpoint/2010/main" val="1269974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8" descr="ea419f83d4d74901a6957bdea761f87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4985" y="3161109"/>
            <a:ext cx="2618631" cy="10045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27" name="Picture 3" descr="Firebase database&#10;" title="Firebase database&#10;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6812" y="750094"/>
            <a:ext cx="7317879" cy="37504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62024278"/>
      </p:ext>
    </p:extLst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/>
          <p:cNvSpPr>
            <a:spLocks noGrp="1" noChangeArrowheads="1"/>
          </p:cNvSpPr>
          <p:nvPr>
            <p:ph idx="1"/>
          </p:nvPr>
        </p:nvSpPr>
        <p:spPr>
          <a:xfrm>
            <a:off x="454355" y="1437680"/>
            <a:ext cx="7358063" cy="5420320"/>
          </a:xfrm>
        </p:spPr>
        <p:txBody>
          <a:bodyPr/>
          <a:lstStyle/>
          <a:p>
            <a:pPr eaLnBrk="1" hangingPunct="1"/>
            <a:r>
              <a:rPr lang="en-US" altLang="x-none" dirty="0">
                <a:ea typeface="ＭＳ Ｐゴシック" charset="-128"/>
              </a:rPr>
              <a:t>Need to build Web Service, design Relational Schema and worry about concurrency and security</a:t>
            </a:r>
            <a:endParaRPr lang="en-US" altLang="x-none" sz="1266" dirty="0">
              <a:ea typeface="ＭＳ Ｐゴシック" charset="-128"/>
            </a:endParaRPr>
          </a:p>
          <a:p>
            <a:pPr eaLnBrk="1" hangingPunct="1"/>
            <a:endParaRPr lang="en-US" altLang="x-none" dirty="0">
              <a:ea typeface="ＭＳ Ｐゴシック" charset="-128"/>
            </a:endParaRPr>
          </a:p>
          <a:p>
            <a:pPr eaLnBrk="1" hangingPunct="1"/>
            <a:r>
              <a:rPr lang="en-US" altLang="x-none" dirty="0">
                <a:ea typeface="ＭＳ Ｐゴシック" charset="-128"/>
              </a:rPr>
              <a:t>this one is </a:t>
            </a:r>
            <a:r>
              <a:rPr lang="en-US" altLang="x-none" dirty="0" err="1">
                <a:ea typeface="ＭＳ Ｐゴシック" charset="-128"/>
              </a:rPr>
              <a:t>phpmyadmin</a:t>
            </a:r>
            <a:r>
              <a:rPr lang="en-US" altLang="x-none" dirty="0">
                <a:ea typeface="ＭＳ Ｐゴシック" charset="-128"/>
              </a:rPr>
              <a:t> which acts as </a:t>
            </a:r>
            <a:r>
              <a:rPr lang="en-US" altLang="x-none" dirty="0" err="1">
                <a:ea typeface="ＭＳ Ｐゴシック" charset="-128"/>
              </a:rPr>
              <a:t>ui</a:t>
            </a:r>
            <a:r>
              <a:rPr lang="en-US" altLang="x-none" dirty="0">
                <a:ea typeface="ＭＳ Ｐゴシック" charset="-128"/>
              </a:rPr>
              <a:t> for </a:t>
            </a:r>
            <a:r>
              <a:rPr lang="en-US" altLang="x-none" dirty="0" err="1">
                <a:ea typeface="ＭＳ Ｐゴシック" charset="-128"/>
              </a:rPr>
              <a:t>mysql</a:t>
            </a:r>
            <a:r>
              <a:rPr lang="en-US" altLang="x-none" dirty="0">
                <a:ea typeface="ＭＳ Ｐゴシック" charset="-128"/>
              </a:rPr>
              <a:t> for </a:t>
            </a:r>
            <a:r>
              <a:rPr lang="en-US" altLang="x-none" dirty="0" err="1">
                <a:ea typeface="ＭＳ Ｐゴシック" charset="-128"/>
              </a:rPr>
              <a:t>php</a:t>
            </a:r>
            <a:endParaRPr lang="en-US" altLang="x-none" dirty="0">
              <a:ea typeface="ＭＳ Ｐゴシック" charset="-128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9805" y="112117"/>
            <a:ext cx="10515600" cy="1325563"/>
          </a:xfrm>
        </p:spPr>
        <p:txBody>
          <a:bodyPr/>
          <a:lstStyle/>
          <a:p>
            <a:r>
              <a:rPr lang="en-US" altLang="x-none">
                <a:ea typeface="ＭＳ Ｐゴシック" charset="-128"/>
              </a:rPr>
              <a:t>With SQL database and on a Server:</a:t>
            </a:r>
            <a:endParaRPr lang="en-US" altLang="x-none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7662083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2"/>
          <p:cNvSpPr>
            <a:spLocks noGrp="1" noChangeArrowheads="1"/>
          </p:cNvSpPr>
          <p:nvPr>
            <p:ph idx="1"/>
          </p:nvPr>
        </p:nvSpPr>
        <p:spPr>
          <a:xfrm>
            <a:off x="2024062" y="1500187"/>
            <a:ext cx="7358063" cy="5259586"/>
          </a:xfrm>
        </p:spPr>
        <p:txBody>
          <a:bodyPr>
            <a:normAutofit lnSpcReduction="10000"/>
          </a:bodyPr>
          <a:lstStyle/>
          <a:p>
            <a:pPr eaLnBrk="1" hangingPunct="1"/>
            <a:r>
              <a:rPr lang="en-US" altLang="x-none" dirty="0">
                <a:ea typeface="ＭＳ Ｐゴシック" charset="-128"/>
              </a:rPr>
              <a:t>What is Firebase?</a:t>
            </a:r>
          </a:p>
          <a:p>
            <a:pPr lvl="1" eaLnBrk="1" hangingPunct="1"/>
            <a:r>
              <a:rPr lang="en-US" altLang="x-none" dirty="0">
                <a:ea typeface="ＭＳ Ｐゴシック" charset="-128"/>
              </a:rPr>
              <a:t>    BaaS ( Backend-as-a-Service ), which powers the backend of the App / Website</a:t>
            </a:r>
          </a:p>
          <a:p>
            <a:pPr lvl="1" eaLnBrk="1" hangingPunct="1"/>
            <a:endParaRPr lang="en-US" altLang="x-none" dirty="0">
              <a:ea typeface="ＭＳ Ｐゴシック" charset="-128"/>
            </a:endParaRPr>
          </a:p>
          <a:p>
            <a:pPr lvl="1" eaLnBrk="1" hangingPunct="1"/>
            <a:r>
              <a:rPr lang="en-US" altLang="x-none" dirty="0">
                <a:ea typeface="ＭＳ Ｐゴシック" charset="-128"/>
              </a:rPr>
              <a:t>    Main Features</a:t>
            </a:r>
          </a:p>
          <a:p>
            <a:pPr eaLnBrk="1" hangingPunct="1"/>
            <a:endParaRPr lang="en-US" altLang="x-none" dirty="0">
              <a:ea typeface="ＭＳ Ｐゴシック" charset="-128"/>
            </a:endParaRPr>
          </a:p>
          <a:p>
            <a:pPr eaLnBrk="1" hangingPunct="1"/>
            <a:endParaRPr lang="en-US" altLang="x-none" dirty="0">
              <a:ea typeface="ＭＳ Ｐゴシック" charset="-128"/>
            </a:endParaRPr>
          </a:p>
          <a:p>
            <a:pPr eaLnBrk="1" hangingPunct="1"/>
            <a:endParaRPr lang="en-US" altLang="x-none" dirty="0">
              <a:ea typeface="ＭＳ Ｐゴシック" charset="-128"/>
            </a:endParaRPr>
          </a:p>
          <a:p>
            <a:pPr eaLnBrk="1" hangingPunct="1"/>
            <a:endParaRPr lang="en-US" altLang="x-none" dirty="0">
              <a:ea typeface="ＭＳ Ｐゴシック" charset="-128"/>
            </a:endParaRPr>
          </a:p>
          <a:p>
            <a:pPr lvl="1" eaLnBrk="1" hangingPunct="1"/>
            <a:endParaRPr lang="en-US" altLang="x-none" dirty="0">
              <a:ea typeface="ＭＳ Ｐゴシック" charset="-128"/>
            </a:endParaRPr>
          </a:p>
          <a:p>
            <a:pPr lvl="1" eaLnBrk="1" hangingPunct="1"/>
            <a:endParaRPr lang="en-US" altLang="x-none" dirty="0">
              <a:ea typeface="ＭＳ Ｐゴシック" charset="-128"/>
            </a:endParaRPr>
          </a:p>
          <a:p>
            <a:pPr lvl="1" eaLnBrk="1" hangingPunct="1"/>
            <a:r>
              <a:rPr lang="en-US" altLang="x-none" dirty="0">
                <a:ea typeface="ＭＳ Ｐゴシック" charset="-128"/>
              </a:rPr>
              <a:t>    Drive: Small businesses, Shorten development cycles, avoid repeated framework development.</a:t>
            </a:r>
          </a:p>
        </p:txBody>
      </p:sp>
      <p:pic>
        <p:nvPicPr>
          <p:cNvPr id="28674" name="Picture 4" title="What is Firebase?&#10;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6172" y="3589734"/>
            <a:ext cx="8001000" cy="1669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5" name="Title 1" descr="What is Firebase?" title="What is Firebase?"/>
          <p:cNvSpPr>
            <a:spLocks noGrp="1"/>
          </p:cNvSpPr>
          <p:nvPr>
            <p:ph type="title"/>
          </p:nvPr>
        </p:nvSpPr>
        <p:spPr>
          <a:xfrm>
            <a:off x="299805" y="112117"/>
            <a:ext cx="10515600" cy="1325563"/>
          </a:xfrm>
        </p:spPr>
        <p:txBody>
          <a:bodyPr/>
          <a:lstStyle/>
          <a:p>
            <a:r>
              <a:rPr lang="en-US" altLang="x-none" dirty="0">
                <a:ea typeface="ＭＳ Ｐゴシック" charset="-128"/>
              </a:rPr>
              <a:t>What is Firebase?</a:t>
            </a:r>
          </a:p>
        </p:txBody>
      </p:sp>
    </p:spTree>
    <p:extLst>
      <p:ext uri="{BB962C8B-B14F-4D97-AF65-F5344CB8AC3E}">
        <p14:creationId xmlns:p14="http://schemas.microsoft.com/office/powerpoint/2010/main" val="1434833607"/>
      </p:ext>
    </p:extLst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idx="1"/>
          </p:nvPr>
        </p:nvSpPr>
        <p:spPr>
          <a:xfrm>
            <a:off x="1335301" y="1116603"/>
            <a:ext cx="7358063" cy="4411266"/>
          </a:xfrm>
        </p:spPr>
        <p:txBody>
          <a:bodyPr/>
          <a:lstStyle/>
          <a:p>
            <a:pPr eaLnBrk="1" hangingPunct="1"/>
            <a:r>
              <a:rPr lang="en-US" altLang="x-none" dirty="0">
                <a:ea typeface="ＭＳ Ｐゴシック" charset="-128"/>
              </a:rPr>
              <a:t>What is NoSQL?</a:t>
            </a:r>
          </a:p>
          <a:p>
            <a:pPr eaLnBrk="1" hangingPunct="1"/>
            <a:r>
              <a:rPr lang="en-US" altLang="x-none" dirty="0">
                <a:ea typeface="ＭＳ Ｐゴシック" charset="-128"/>
              </a:rPr>
              <a:t>    not only SQL database.</a:t>
            </a:r>
          </a:p>
          <a:p>
            <a:pPr lvl="1" eaLnBrk="1" hangingPunct="1"/>
            <a:r>
              <a:rPr lang="en-US" altLang="x-none" dirty="0">
                <a:ea typeface="ＭＳ Ｐゴシック" charset="-128"/>
              </a:rPr>
              <a:t>    Non-relational, distributed, open-source, and horizontally scalable.</a:t>
            </a:r>
          </a:p>
          <a:p>
            <a:pPr lvl="1" eaLnBrk="1" hangingPunct="1"/>
            <a:r>
              <a:rPr lang="en-US" altLang="x-none" dirty="0">
                <a:ea typeface="ＭＳ Ｐゴシック" charset="-128"/>
              </a:rPr>
              <a:t>    Drive: Big Data, Cloud Technology, bad performance of traditional relational databases.</a:t>
            </a:r>
          </a:p>
        </p:txBody>
      </p:sp>
      <p:pic>
        <p:nvPicPr>
          <p:cNvPr id="29698" name="Picture 4" descr="Big Data, Cloud Technology, bad performance of traditional relational databases" title="traditional relational databas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8807" y="3832884"/>
            <a:ext cx="4768453" cy="2836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chemeClr val="tx1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5" name="Title 1" descr="What is Firebase?" title="What is Firebase?"/>
          <p:cNvSpPr>
            <a:spLocks noGrp="1"/>
          </p:cNvSpPr>
          <p:nvPr>
            <p:ph type="title"/>
          </p:nvPr>
        </p:nvSpPr>
        <p:spPr>
          <a:xfrm>
            <a:off x="299805" y="112117"/>
            <a:ext cx="10515600" cy="1325563"/>
          </a:xfrm>
        </p:spPr>
        <p:txBody>
          <a:bodyPr/>
          <a:lstStyle/>
          <a:p>
            <a:r>
              <a:rPr lang="en-US" altLang="x-none" dirty="0">
                <a:ea typeface="ＭＳ Ｐゴシック" charset="-128"/>
              </a:rPr>
              <a:t>What is NoSQL?</a:t>
            </a:r>
          </a:p>
        </p:txBody>
      </p:sp>
    </p:spTree>
    <p:extLst>
      <p:ext uri="{BB962C8B-B14F-4D97-AF65-F5344CB8AC3E}">
        <p14:creationId xmlns:p14="http://schemas.microsoft.com/office/powerpoint/2010/main" val="1154560686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1" name="Picture 5" descr="Description of NoSQL" title="Description of NoSQL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0185" y="326043"/>
            <a:ext cx="9144000" cy="5994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2153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45" name="Picture 2" descr="Snapshot of a Firebase database" title="Snapshot of a Firebase database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438" y="1071562"/>
            <a:ext cx="8321353" cy="535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6" name="Picture 3" descr="Firebase" title="Firebas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9657" y="-321469"/>
            <a:ext cx="3641080" cy="18663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61719188"/>
      </p:ext>
    </p:extLst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2871" y="86344"/>
            <a:ext cx="10515600" cy="1325563"/>
          </a:xfrm>
        </p:spPr>
        <p:txBody>
          <a:bodyPr/>
          <a:lstStyle/>
          <a:p>
            <a:pPr defTabSz="914353">
              <a:defRPr/>
            </a:pPr>
            <a:r>
              <a:rPr lang="en-US" dirty="0">
                <a:ea typeface="+mj-ea"/>
                <a:cs typeface="+mj-cs"/>
              </a:rPr>
              <a:t>DIY setup Firebase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47854" y="1411907"/>
            <a:ext cx="8464583" cy="4800824"/>
          </a:xfrm>
        </p:spPr>
        <p:txBody>
          <a:bodyPr rtlCol="0">
            <a:normAutofit fontScale="70000" lnSpcReduction="20000"/>
          </a:bodyPr>
          <a:lstStyle/>
          <a:p>
            <a:pPr marL="342882" indent="-228588" defTabSz="914353">
              <a:defRPr/>
            </a:pPr>
            <a:r>
              <a:rPr lang="en-US" dirty="0" err="1">
                <a:ea typeface="+mn-ea"/>
                <a:cs typeface="+mn-cs"/>
              </a:rPr>
              <a:t>Gradle</a:t>
            </a:r>
            <a:r>
              <a:rPr lang="en-US" dirty="0">
                <a:ea typeface="+mn-ea"/>
                <a:cs typeface="+mn-cs"/>
              </a:rPr>
              <a:t> link to the current version of Firebase DB</a:t>
            </a:r>
          </a:p>
          <a:p>
            <a:pPr marL="0" indent="0" defTabSz="914353">
              <a:buNone/>
              <a:defRPr/>
            </a:pPr>
            <a:r>
              <a:rPr lang="en-US" dirty="0">
                <a:ea typeface="+mn-ea"/>
                <a:cs typeface="+mn-cs"/>
                <a:hlinkClick r:id="rId2"/>
              </a:rPr>
              <a:t>https://firebase.google.com/docs/android/setup</a:t>
            </a:r>
            <a:endParaRPr lang="en-US" dirty="0">
              <a:ea typeface="+mn-ea"/>
              <a:cs typeface="+mn-cs"/>
            </a:endParaRPr>
          </a:p>
          <a:p>
            <a:pPr marL="342882" indent="-228588" defTabSz="914353">
              <a:defRPr/>
            </a:pPr>
            <a:endParaRPr lang="en-US" dirty="0">
              <a:ea typeface="+mn-ea"/>
              <a:cs typeface="+mn-cs"/>
            </a:endParaRPr>
          </a:p>
          <a:p>
            <a:pPr marL="114294" indent="0" defTabSz="914353">
              <a:buNone/>
              <a:defRPr/>
            </a:pPr>
            <a:r>
              <a:rPr lang="en-US" sz="2531" b="1" dirty="0"/>
              <a:t>How Firebase Store Data</a:t>
            </a:r>
          </a:p>
          <a:p>
            <a:pPr marL="114294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The database is a giant nested map of string keys to values.</a:t>
            </a:r>
          </a:p>
          <a:p>
            <a:pPr marL="114294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text, numbers, </a:t>
            </a:r>
            <a:r>
              <a:rPr lang="en-US" dirty="0" err="1">
                <a:ea typeface="+mn-ea"/>
                <a:cs typeface="+mn-cs"/>
              </a:rPr>
              <a:t>boolean</a:t>
            </a:r>
            <a:r>
              <a:rPr lang="en-US" dirty="0">
                <a:ea typeface="+mn-ea"/>
                <a:cs typeface="+mn-cs"/>
              </a:rPr>
              <a:t>, lists, or maps</a:t>
            </a:r>
          </a:p>
          <a:p>
            <a:pPr marL="114294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object: {"key" =&gt; value} map</a:t>
            </a:r>
          </a:p>
          <a:p>
            <a:pPr marL="114294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list: {index =&gt; value} map</a:t>
            </a:r>
          </a:p>
          <a:p>
            <a:pPr marL="114294" indent="0" defTabSz="914353">
              <a:buNone/>
              <a:defRPr/>
            </a:pPr>
            <a:r>
              <a:rPr lang="en-US" dirty="0">
                <a:ea typeface="+mn-ea"/>
                <a:cs typeface="+mn-cs"/>
              </a:rPr>
              <a:t>overall database is tree-like map structure you can view on the web</a:t>
            </a:r>
          </a:p>
          <a:p>
            <a:pPr marL="114294" indent="0" defTabSz="914353">
              <a:buNone/>
              <a:defRPr/>
            </a:pPr>
            <a:endParaRPr lang="en-US" dirty="0">
              <a:ea typeface="+mn-ea"/>
              <a:cs typeface="+mn-cs"/>
            </a:endParaRPr>
          </a:p>
          <a:p>
            <a:pPr marL="114294" indent="0" defTabSz="914353">
              <a:buNone/>
              <a:defRPr/>
            </a:pPr>
            <a:r>
              <a:rPr lang="en-US" sz="2742" b="1" dirty="0"/>
              <a:t>Install Firebase into Android Studio project</a:t>
            </a:r>
          </a:p>
          <a:p>
            <a:pPr marL="342882" indent="-228588" defTabSz="914353">
              <a:defRPr/>
            </a:pPr>
            <a:r>
              <a:rPr lang="en-US" dirty="0">
                <a:ea typeface="+mn-ea"/>
                <a:cs typeface="+mn-cs"/>
              </a:rPr>
              <a:t>option 1: use UI: Tools → </a:t>
            </a:r>
            <a:r>
              <a:rPr lang="en-US" dirty="0" err="1">
                <a:ea typeface="+mn-ea"/>
                <a:cs typeface="+mn-cs"/>
              </a:rPr>
              <a:t>FireBase</a:t>
            </a:r>
            <a:r>
              <a:rPr lang="en-US" dirty="0">
                <a:ea typeface="+mn-ea"/>
                <a:cs typeface="+mn-cs"/>
              </a:rPr>
              <a:t> → </a:t>
            </a:r>
            <a:r>
              <a:rPr lang="en-US" dirty="0" err="1">
                <a:ea typeface="+mn-ea"/>
                <a:cs typeface="+mn-cs"/>
              </a:rPr>
              <a:t>Realtime</a:t>
            </a:r>
            <a:r>
              <a:rPr lang="en-US" dirty="0">
                <a:ea typeface="+mn-ea"/>
                <a:cs typeface="+mn-cs"/>
              </a:rPr>
              <a:t> Database → ...</a:t>
            </a:r>
          </a:p>
          <a:p>
            <a:pPr marL="342882" indent="-228588" defTabSz="914353">
              <a:defRPr/>
            </a:pPr>
            <a:r>
              <a:rPr lang="en-US" dirty="0">
                <a:ea typeface="+mn-ea"/>
                <a:cs typeface="+mn-cs"/>
              </a:rPr>
              <a:t>option 2: do it yourself (</a:t>
            </a:r>
            <a:r>
              <a:rPr lang="en-US" dirty="0" err="1">
                <a:ea typeface="+mn-ea"/>
                <a:cs typeface="+mn-cs"/>
              </a:rPr>
              <a:t>Gradle</a:t>
            </a:r>
            <a:r>
              <a:rPr lang="en-US" dirty="0">
                <a:ea typeface="+mn-ea"/>
                <a:cs typeface="+mn-cs"/>
              </a:rPr>
              <a:t> as above)</a:t>
            </a:r>
          </a:p>
          <a:p>
            <a:pPr marL="114294" indent="0" defTabSz="914353">
              <a:buNone/>
              <a:defRPr/>
            </a:pPr>
            <a:endParaRPr lang="en-US" dirty="0">
              <a:ea typeface="+mn-ea"/>
              <a:cs typeface="+mn-cs"/>
            </a:endParaRPr>
          </a:p>
          <a:p>
            <a:pPr marL="342882" indent="-228588" defTabSz="914353">
              <a:defRPr/>
            </a:pPr>
            <a:endParaRPr lang="en-US" dirty="0"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960325"/>
      </p:ext>
    </p:extLst>
  </p:cSld>
  <p:clrMapOvr>
    <a:masterClrMapping/>
  </p:clrMapOvr>
</p:sld>
</file>

<file path=ppt/theme/theme1.xml><?xml version="1.0" encoding="utf-8"?>
<a:theme xmlns:a="http://schemas.openxmlformats.org/drawingml/2006/main" name="CSIT Light Theme">
  <a:themeElements>
    <a:clrScheme name="Custom 50">
      <a:dk1>
        <a:sysClr val="windowText" lastClr="000000"/>
      </a:dk1>
      <a:lt1>
        <a:srgbClr val="D6DCE4"/>
      </a:lt1>
      <a:dk2>
        <a:srgbClr val="44546A"/>
      </a:dk2>
      <a:lt2>
        <a:srgbClr val="E7E6E6"/>
      </a:lt2>
      <a:accent1>
        <a:srgbClr val="E6AF2E"/>
      </a:accent1>
      <a:accent2>
        <a:srgbClr val="9D6A89"/>
      </a:accent2>
      <a:accent3>
        <a:srgbClr val="1A936F"/>
      </a:accent3>
      <a:accent4>
        <a:srgbClr val="067BC2"/>
      </a:accent4>
      <a:accent5>
        <a:srgbClr val="A63446"/>
      </a:accent5>
      <a:accent6>
        <a:srgbClr val="114B5F"/>
      </a:accent6>
      <a:hlink>
        <a:srgbClr val="D65108"/>
      </a:hlink>
      <a:folHlink>
        <a:srgbClr val="827A42"/>
      </a:folHlink>
    </a:clrScheme>
    <a:fontScheme name="CSIT Theme Fonts">
      <a:majorFont>
        <a:latin typeface="Roboto Black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ustainability Theme Draft 2" id="{05756FFE-2644-4B09-B02F-9F00F5871BE1}" vid="{4B6594C5-5F5B-47B2-94EC-2099E63902F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36330</TotalTime>
  <Words>1527</Words>
  <Application>Microsoft Macintosh PowerPoint</Application>
  <PresentationFormat>Widescreen</PresentationFormat>
  <Paragraphs>169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Gill Sans</vt:lpstr>
      <vt:lpstr>Lato</vt:lpstr>
      <vt:lpstr>Roboto Black</vt:lpstr>
      <vt:lpstr>CSIT Light Theme</vt:lpstr>
      <vt:lpstr>Realtime Databases and Authentications</vt:lpstr>
      <vt:lpstr>Objectives</vt:lpstr>
      <vt:lpstr>PowerPoint Presentation</vt:lpstr>
      <vt:lpstr>With SQL database and on a Server:</vt:lpstr>
      <vt:lpstr>What is Firebase?</vt:lpstr>
      <vt:lpstr>What is NoSQL?</vt:lpstr>
      <vt:lpstr>PowerPoint Presentation</vt:lpstr>
      <vt:lpstr>PowerPoint Presentation</vt:lpstr>
      <vt:lpstr>DIY setup Firebase</vt:lpstr>
      <vt:lpstr>Writing Firebase data </vt:lpstr>
      <vt:lpstr>DatabaseReference methods </vt:lpstr>
      <vt:lpstr>SetValue with callback </vt:lpstr>
      <vt:lpstr>Auto-generated keys </vt:lpstr>
      <vt:lpstr>Retrieving data </vt:lpstr>
      <vt:lpstr>PowerPoint Presentation</vt:lpstr>
      <vt:lpstr>Querying data</vt:lpstr>
      <vt:lpstr>Security and authentication </vt:lpstr>
      <vt:lpstr>FirebaseAuth methods </vt:lpstr>
      <vt:lpstr>Firebase Rules  </vt:lpstr>
      <vt:lpstr>Rule Types </vt:lpstr>
      <vt:lpstr>Auth </vt:lpstr>
      <vt:lpstr>End of Slides</vt:lpstr>
    </vt:vector>
  </TitlesOfParts>
  <Company>Montclair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1:  Introduction to Sustainability Sciences</dc:title>
  <dc:creator>Chris M. Petrillo</dc:creator>
  <cp:lastModifiedBy>Moaath Alrajab</cp:lastModifiedBy>
  <cp:revision>90</cp:revision>
  <dcterms:created xsi:type="dcterms:W3CDTF">2017-10-27T18:36:42Z</dcterms:created>
  <dcterms:modified xsi:type="dcterms:W3CDTF">2022-10-24T02:01:20Z</dcterms:modified>
</cp:coreProperties>
</file>

<file path=docProps/thumbnail.jpeg>
</file>